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1"/>
    <p:sldId id="257" r:id="rId52"/>
    <p:sldId id="258" r:id="rId53"/>
    <p:sldId id="259" r:id="rId54"/>
    <p:sldId id="260" r:id="rId55"/>
    <p:sldId id="261" r:id="rId56"/>
    <p:sldId id="262" r:id="rId57"/>
    <p:sldId id="263" r:id="rId58"/>
    <p:sldId id="264" r:id="rId59"/>
    <p:sldId id="265" r:id="rId60"/>
    <p:sldId id="266" r:id="rId61"/>
    <p:sldId id="267" r:id="rId62"/>
    <p:sldId id="268" r:id="rId63"/>
    <p:sldId id="269" r:id="rId64"/>
    <p:sldId id="270" r:id="rId65"/>
    <p:sldId id="271" r:id="rId66"/>
    <p:sldId id="272" r:id="rId67"/>
    <p:sldId id="273" r:id="rId68"/>
    <p:sldId id="274" r:id="rId69"/>
    <p:sldId id="275" r:id="rId7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uthier" charset="1" panose="00000000000000000000"/>
      <p:regular r:id="rId10"/>
    </p:embeddedFont>
    <p:embeddedFont>
      <p:font typeface="Luthier Bold" charset="1" panose="00000000000000000000"/>
      <p:regular r:id="rId11"/>
    </p:embeddedFont>
    <p:embeddedFont>
      <p:font typeface="Luthier Italics" charset="1" panose="00000000000000000000"/>
      <p:regular r:id="rId12"/>
    </p:embeddedFont>
    <p:embeddedFont>
      <p:font typeface="Luthier Bold Italics" charset="1" panose="00000000000000000000"/>
      <p:regular r:id="rId13"/>
    </p:embeddedFont>
    <p:embeddedFont>
      <p:font typeface="Archive" charset="1" panose="02000506040000020004"/>
      <p:regular r:id="rId14"/>
    </p:embeddedFont>
    <p:embeddedFont>
      <p:font typeface="Solway" charset="1" panose="00000500000000000000"/>
      <p:regular r:id="rId15"/>
    </p:embeddedFont>
    <p:embeddedFont>
      <p:font typeface="Solway Bold" charset="1" panose="00000900000000000000"/>
      <p:regular r:id="rId16"/>
    </p:embeddedFont>
    <p:embeddedFont>
      <p:font typeface="Lexend Giga" charset="1" panose="00000000000000000000"/>
      <p:regular r:id="rId17"/>
    </p:embeddedFont>
    <p:embeddedFont>
      <p:font typeface="Barabara" charset="1" panose="00000000000000000000"/>
      <p:regular r:id="rId18"/>
    </p:embeddedFont>
    <p:embeddedFont>
      <p:font typeface="Rundeck Texture" charset="1" panose="00000000000000000000"/>
      <p:regular r:id="rId19"/>
    </p:embeddedFont>
    <p:embeddedFont>
      <p:font typeface="Times New Roman" charset="1" panose="02030502070405020303"/>
      <p:regular r:id="rId20"/>
    </p:embeddedFont>
    <p:embeddedFont>
      <p:font typeface="Times New Roman Bold" charset="1" panose="02030802070405020303"/>
      <p:regular r:id="rId21"/>
    </p:embeddedFont>
    <p:embeddedFont>
      <p:font typeface="Times New Roman Italics" charset="1" panose="02030502070405090303"/>
      <p:regular r:id="rId22"/>
    </p:embeddedFont>
    <p:embeddedFont>
      <p:font typeface="Times New Roman Bold Italics" charset="1" panose="02030802070405090303"/>
      <p:regular r:id="rId23"/>
    </p:embeddedFont>
    <p:embeddedFont>
      <p:font typeface="Times New Roman Medium" charset="1" panose="02030502070405020303"/>
      <p:regular r:id="rId24"/>
    </p:embeddedFont>
    <p:embeddedFont>
      <p:font typeface="Times New Roman Medium Italics" charset="1" panose="02030502070405090303"/>
      <p:regular r:id="rId25"/>
    </p:embeddedFont>
    <p:embeddedFont>
      <p:font typeface="Times New Roman Semi-Bold" charset="1" panose="02030702070405020303"/>
      <p:regular r:id="rId26"/>
    </p:embeddedFont>
    <p:embeddedFont>
      <p:font typeface="Times New Roman Semi-Bold Italics" charset="1" panose="02030702070405090303"/>
      <p:regular r:id="rId27"/>
    </p:embeddedFont>
    <p:embeddedFont>
      <p:font typeface="Times New Roman Ultra-Bold" charset="1" panose="02030902070405020303"/>
      <p:regular r:id="rId28"/>
    </p:embeddedFont>
    <p:embeddedFont>
      <p:font typeface="Gill Sans Bold" charset="1" panose="020B0802020104020203"/>
      <p:regular r:id="rId29"/>
    </p:embeddedFont>
    <p:embeddedFont>
      <p:font typeface="Gill Sans Bold Italics" charset="1" panose="020B0802020104090203"/>
      <p:regular r:id="rId30"/>
    </p:embeddedFont>
    <p:embeddedFont>
      <p:font typeface="Gill Sans Light" charset="1" panose="020B0302020104020203"/>
      <p:regular r:id="rId31"/>
    </p:embeddedFont>
    <p:embeddedFont>
      <p:font typeface="Gill Sans Light Italics" charset="1" panose="020B0302020104090203"/>
      <p:regular r:id="rId32"/>
    </p:embeddedFont>
    <p:embeddedFont>
      <p:font typeface="Gill Sans Medium" charset="1" panose="020B0602020104020203"/>
      <p:regular r:id="rId33"/>
    </p:embeddedFont>
    <p:embeddedFont>
      <p:font typeface="Gill Sans Medium Italics" charset="1" panose="020B0602020104090203"/>
      <p:regular r:id="rId34"/>
    </p:embeddedFont>
    <p:embeddedFont>
      <p:font typeface="Gill Sans Ultra-Bold" charset="1" panose="020B0904020104020203"/>
      <p:regular r:id="rId35"/>
    </p:embeddedFont>
    <p:embeddedFont>
      <p:font typeface="Gill Sans Heavy" charset="1" panose="020B0B04020104020203"/>
      <p:regular r:id="rId36"/>
    </p:embeddedFont>
    <p:embeddedFont>
      <p:font typeface="IBM Plex Sans" charset="1" panose="020B0503050203000203"/>
      <p:regular r:id="rId37"/>
    </p:embeddedFont>
    <p:embeddedFont>
      <p:font typeface="IBM Plex Sans Bold" charset="1" panose="020B0803050203000203"/>
      <p:regular r:id="rId38"/>
    </p:embeddedFont>
    <p:embeddedFont>
      <p:font typeface="IBM Plex Sans Italics" charset="1" panose="020B0503050203000203"/>
      <p:regular r:id="rId39"/>
    </p:embeddedFont>
    <p:embeddedFont>
      <p:font typeface="IBM Plex Sans Bold Italics" charset="1" panose="020B0803050203000203"/>
      <p:regular r:id="rId40"/>
    </p:embeddedFont>
    <p:embeddedFont>
      <p:font typeface="IBM Plex Sans Thin" charset="1" panose="020B0203050203000203"/>
      <p:regular r:id="rId41"/>
    </p:embeddedFont>
    <p:embeddedFont>
      <p:font typeface="IBM Plex Sans Thin Italics" charset="1" panose="020B0203050203000203"/>
      <p:regular r:id="rId42"/>
    </p:embeddedFont>
    <p:embeddedFont>
      <p:font typeface="IBM Plex Sans Medium" charset="1" panose="020B0603050203000203"/>
      <p:regular r:id="rId43"/>
    </p:embeddedFont>
    <p:embeddedFont>
      <p:font typeface="IBM Plex Sans Medium Italics" charset="1" panose="020B0603050203000203"/>
      <p:regular r:id="rId44"/>
    </p:embeddedFont>
    <p:embeddedFont>
      <p:font typeface="The Seasons" charset="1" panose="00000000000000000000"/>
      <p:regular r:id="rId45"/>
    </p:embeddedFont>
    <p:embeddedFont>
      <p:font typeface="The Seasons Bold" charset="1" panose="00000000000000000000"/>
      <p:regular r:id="rId46"/>
    </p:embeddedFont>
    <p:embeddedFont>
      <p:font typeface="The Seasons Italics" charset="1" panose="00000000000000000000"/>
      <p:regular r:id="rId47"/>
    </p:embeddedFont>
    <p:embeddedFont>
      <p:font typeface="The Seasons Bold Italics" charset="1" panose="00000000000000000000"/>
      <p:regular r:id="rId48"/>
    </p:embeddedFont>
    <p:embeddedFont>
      <p:font typeface="The Seasons Light" charset="1" panose="00000000000000000000"/>
      <p:regular r:id="rId49"/>
    </p:embeddedFont>
    <p:embeddedFont>
      <p:font typeface="The Seasons Light Italics" charset="1" panose="0000000000000000000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slides/slide1.xml" Type="http://schemas.openxmlformats.org/officeDocument/2006/relationships/slide"/><Relationship Id="rId52" Target="slides/slide2.xml" Type="http://schemas.openxmlformats.org/officeDocument/2006/relationships/slide"/><Relationship Id="rId53" Target="slides/slide3.xml" Type="http://schemas.openxmlformats.org/officeDocument/2006/relationships/slide"/><Relationship Id="rId54" Target="slides/slide4.xml" Type="http://schemas.openxmlformats.org/officeDocument/2006/relationships/slide"/><Relationship Id="rId55" Target="slides/slide5.xml" Type="http://schemas.openxmlformats.org/officeDocument/2006/relationships/slide"/><Relationship Id="rId56" Target="slides/slide6.xml" Type="http://schemas.openxmlformats.org/officeDocument/2006/relationships/slide"/><Relationship Id="rId57" Target="slides/slide7.xml" Type="http://schemas.openxmlformats.org/officeDocument/2006/relationships/slide"/><Relationship Id="rId58" Target="slides/slide8.xml" Type="http://schemas.openxmlformats.org/officeDocument/2006/relationships/slide"/><Relationship Id="rId59" Target="slides/slide9.xml" Type="http://schemas.openxmlformats.org/officeDocument/2006/relationships/slide"/><Relationship Id="rId6" Target="fonts/font6.fntdata" Type="http://schemas.openxmlformats.org/officeDocument/2006/relationships/font"/><Relationship Id="rId60" Target="slides/slide10.xml" Type="http://schemas.openxmlformats.org/officeDocument/2006/relationships/slide"/><Relationship Id="rId61" Target="slides/slide11.xml" Type="http://schemas.openxmlformats.org/officeDocument/2006/relationships/slide"/><Relationship Id="rId62" Target="slides/slide12.xml" Type="http://schemas.openxmlformats.org/officeDocument/2006/relationships/slide"/><Relationship Id="rId63" Target="slides/slide13.xml" Type="http://schemas.openxmlformats.org/officeDocument/2006/relationships/slide"/><Relationship Id="rId64" Target="slides/slide14.xml" Type="http://schemas.openxmlformats.org/officeDocument/2006/relationships/slide"/><Relationship Id="rId65" Target="slides/slide15.xml" Type="http://schemas.openxmlformats.org/officeDocument/2006/relationships/slide"/><Relationship Id="rId66" Target="slides/slide16.xml" Type="http://schemas.openxmlformats.org/officeDocument/2006/relationships/slide"/><Relationship Id="rId67" Target="slides/slide17.xml" Type="http://schemas.openxmlformats.org/officeDocument/2006/relationships/slide"/><Relationship Id="rId68" Target="slides/slide18.xml" Type="http://schemas.openxmlformats.org/officeDocument/2006/relationships/slide"/><Relationship Id="rId69" Target="slides/slide19.xml" Type="http://schemas.openxmlformats.org/officeDocument/2006/relationships/slide"/><Relationship Id="rId7" Target="fonts/font7.fntdata" Type="http://schemas.openxmlformats.org/officeDocument/2006/relationships/font"/><Relationship Id="rId70" Target="slides/slide20.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333035" y="-1705565"/>
            <a:ext cx="13698130" cy="1369813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3EE3">
                <a:alpha val="41961"/>
              </a:srgbClr>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5298256" y="1289624"/>
            <a:ext cx="7767688" cy="7707752"/>
            <a:chOff x="0" y="0"/>
            <a:chExt cx="812800" cy="806528"/>
          </a:xfrm>
        </p:grpSpPr>
        <p:sp>
          <p:nvSpPr>
            <p:cNvPr name="Freeform 7" id="7"/>
            <p:cNvSpPr/>
            <p:nvPr/>
          </p:nvSpPr>
          <p:spPr>
            <a:xfrm flipH="false" flipV="false" rot="0">
              <a:off x="0" y="0"/>
              <a:ext cx="812800" cy="806528"/>
            </a:xfrm>
            <a:custGeom>
              <a:avLst/>
              <a:gdLst/>
              <a:ahLst/>
              <a:cxnLst/>
              <a:rect r="r" b="b" t="t" l="l"/>
              <a:pathLst>
                <a:path h="806528" w="812800">
                  <a:moveTo>
                    <a:pt x="406400" y="0"/>
                  </a:moveTo>
                  <a:cubicBezTo>
                    <a:pt x="181951" y="0"/>
                    <a:pt x="0" y="180548"/>
                    <a:pt x="0" y="403264"/>
                  </a:cubicBezTo>
                  <a:cubicBezTo>
                    <a:pt x="0" y="625981"/>
                    <a:pt x="181951" y="806528"/>
                    <a:pt x="406400" y="806528"/>
                  </a:cubicBezTo>
                  <a:cubicBezTo>
                    <a:pt x="630849" y="806528"/>
                    <a:pt x="812800" y="625981"/>
                    <a:pt x="812800" y="403264"/>
                  </a:cubicBezTo>
                  <a:cubicBezTo>
                    <a:pt x="812800" y="180548"/>
                    <a:pt x="630849" y="0"/>
                    <a:pt x="406400" y="0"/>
                  </a:cubicBezTo>
                  <a:close/>
                </a:path>
              </a:pathLst>
            </a:custGeom>
            <a:gradFill rotWithShape="true">
              <a:gsLst>
                <a:gs pos="0">
                  <a:srgbClr val="254CFF">
                    <a:alpha val="100000"/>
                  </a:srgbClr>
                </a:gs>
                <a:gs pos="100000">
                  <a:srgbClr val="FD1CA6">
                    <a:alpha val="100000"/>
                  </a:srgbClr>
                </a:gs>
              </a:gsLst>
              <a:path path="circle">
                <a:fillToRect l="0" r="100000" t="0" b="100000"/>
              </a:path>
              <a:tileRect r="0" l="-100000" b="0" t="-100000"/>
            </a:gra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nSpc>
                  <a:spcPts val="3359"/>
                </a:lnSpc>
              </a:pPr>
            </a:p>
          </p:txBody>
        </p:sp>
      </p:grpSp>
      <p:sp>
        <p:nvSpPr>
          <p:cNvPr name="TextBox 9" id="9"/>
          <p:cNvSpPr txBox="true"/>
          <p:nvPr/>
        </p:nvSpPr>
        <p:spPr>
          <a:xfrm rot="0">
            <a:off x="3522021" y="2261355"/>
            <a:ext cx="11978746" cy="2090300"/>
          </a:xfrm>
          <a:prstGeom prst="rect">
            <a:avLst/>
          </a:prstGeom>
        </p:spPr>
        <p:txBody>
          <a:bodyPr anchor="t" rtlCol="false" tIns="0" lIns="0" bIns="0" rIns="0">
            <a:spAutoFit/>
          </a:bodyPr>
          <a:lstStyle/>
          <a:p>
            <a:pPr algn="ctr">
              <a:lnSpc>
                <a:spcPts val="17028"/>
              </a:lnSpc>
            </a:pPr>
            <a:r>
              <a:rPr lang="en-US" sz="12163">
                <a:solidFill>
                  <a:srgbClr val="FFFFFF"/>
                </a:solidFill>
                <a:latin typeface="Barabara"/>
              </a:rPr>
              <a:t>TEAM TRITON</a:t>
            </a:r>
          </a:p>
        </p:txBody>
      </p:sp>
      <p:sp>
        <p:nvSpPr>
          <p:cNvPr name="TextBox 10" id="10"/>
          <p:cNvSpPr txBox="true"/>
          <p:nvPr/>
        </p:nvSpPr>
        <p:spPr>
          <a:xfrm rot="0">
            <a:off x="3154627" y="4246880"/>
            <a:ext cx="11978746" cy="896620"/>
          </a:xfrm>
          <a:prstGeom prst="rect">
            <a:avLst/>
          </a:prstGeom>
        </p:spPr>
        <p:txBody>
          <a:bodyPr anchor="t" rtlCol="false" tIns="0" lIns="0" bIns="0" rIns="0">
            <a:spAutoFit/>
          </a:bodyPr>
          <a:lstStyle/>
          <a:p>
            <a:pPr algn="ctr">
              <a:lnSpc>
                <a:spcPts val="7279"/>
              </a:lnSpc>
            </a:pPr>
            <a:r>
              <a:rPr lang="en-US" sz="5199">
                <a:solidFill>
                  <a:srgbClr val="FFFFFF"/>
                </a:solidFill>
                <a:latin typeface="Lexend Giga"/>
              </a:rPr>
              <a:t>Presents</a:t>
            </a:r>
          </a:p>
        </p:txBody>
      </p:sp>
      <p:sp>
        <p:nvSpPr>
          <p:cNvPr name="TextBox 11" id="11"/>
          <p:cNvSpPr txBox="true"/>
          <p:nvPr/>
        </p:nvSpPr>
        <p:spPr>
          <a:xfrm rot="0">
            <a:off x="4435673" y="6051219"/>
            <a:ext cx="9492854" cy="1076097"/>
          </a:xfrm>
          <a:prstGeom prst="rect">
            <a:avLst/>
          </a:prstGeom>
        </p:spPr>
        <p:txBody>
          <a:bodyPr anchor="t" rtlCol="false" tIns="0" lIns="0" bIns="0" rIns="0">
            <a:spAutoFit/>
          </a:bodyPr>
          <a:lstStyle/>
          <a:p>
            <a:pPr algn="ctr">
              <a:lnSpc>
                <a:spcPts val="8896"/>
              </a:lnSpc>
            </a:pPr>
            <a:r>
              <a:rPr lang="en-US" sz="6354">
                <a:solidFill>
                  <a:srgbClr val="FFFFFF"/>
                </a:solidFill>
                <a:latin typeface="Archive"/>
              </a:rPr>
              <a:t>Crowd Analyser</a:t>
            </a:r>
          </a:p>
        </p:txBody>
      </p:sp>
      <p:grpSp>
        <p:nvGrpSpPr>
          <p:cNvPr name="Group 12" id="12"/>
          <p:cNvGrpSpPr/>
          <p:nvPr/>
        </p:nvGrpSpPr>
        <p:grpSpPr>
          <a:xfrm rot="0">
            <a:off x="17073813" y="9024917"/>
            <a:ext cx="523374" cy="519336"/>
            <a:chOff x="0" y="0"/>
            <a:chExt cx="812800" cy="806528"/>
          </a:xfrm>
        </p:grpSpPr>
        <p:sp>
          <p:nvSpPr>
            <p:cNvPr name="Freeform 13" id="13"/>
            <p:cNvSpPr/>
            <p:nvPr/>
          </p:nvSpPr>
          <p:spPr>
            <a:xfrm flipH="false" flipV="false" rot="0">
              <a:off x="0" y="0"/>
              <a:ext cx="812800" cy="806528"/>
            </a:xfrm>
            <a:custGeom>
              <a:avLst/>
              <a:gdLst/>
              <a:ahLst/>
              <a:cxnLst/>
              <a:rect r="r" b="b" t="t" l="l"/>
              <a:pathLst>
                <a:path h="806528" w="812800">
                  <a:moveTo>
                    <a:pt x="406400" y="0"/>
                  </a:moveTo>
                  <a:cubicBezTo>
                    <a:pt x="181951" y="0"/>
                    <a:pt x="0" y="180548"/>
                    <a:pt x="0" y="403264"/>
                  </a:cubicBezTo>
                  <a:cubicBezTo>
                    <a:pt x="0" y="625981"/>
                    <a:pt x="181951" y="806528"/>
                    <a:pt x="406400" y="806528"/>
                  </a:cubicBezTo>
                  <a:cubicBezTo>
                    <a:pt x="630849" y="806528"/>
                    <a:pt x="812800" y="625981"/>
                    <a:pt x="812800" y="403264"/>
                  </a:cubicBezTo>
                  <a:cubicBezTo>
                    <a:pt x="812800" y="180548"/>
                    <a:pt x="630849" y="0"/>
                    <a:pt x="406400" y="0"/>
                  </a:cubicBezTo>
                  <a:close/>
                </a:path>
              </a:pathLst>
            </a:custGeom>
            <a:gradFill rotWithShape="true">
              <a:gsLst>
                <a:gs pos="0">
                  <a:srgbClr val="254CFF">
                    <a:alpha val="100000"/>
                  </a:srgbClr>
                </a:gs>
                <a:gs pos="100000">
                  <a:srgbClr val="FD1CA6">
                    <a:alpha val="100000"/>
                  </a:srgbClr>
                </a:gs>
              </a:gsLst>
              <a:path path="circle">
                <a:fillToRect l="0" r="100000" t="0" b="100000"/>
              </a:path>
              <a:tileRect r="0" l="-100000" b="0" t="-100000"/>
            </a:gra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0">
            <a:off x="16391015" y="8998632"/>
            <a:ext cx="523374" cy="519336"/>
            <a:chOff x="0" y="0"/>
            <a:chExt cx="812800" cy="806528"/>
          </a:xfrm>
        </p:grpSpPr>
        <p:sp>
          <p:nvSpPr>
            <p:cNvPr name="Freeform 16" id="16"/>
            <p:cNvSpPr/>
            <p:nvPr/>
          </p:nvSpPr>
          <p:spPr>
            <a:xfrm flipH="false" flipV="false" rot="0">
              <a:off x="0" y="0"/>
              <a:ext cx="812800" cy="806528"/>
            </a:xfrm>
            <a:custGeom>
              <a:avLst/>
              <a:gdLst/>
              <a:ahLst/>
              <a:cxnLst/>
              <a:rect r="r" b="b" t="t" l="l"/>
              <a:pathLst>
                <a:path h="806528" w="812800">
                  <a:moveTo>
                    <a:pt x="406400" y="0"/>
                  </a:moveTo>
                  <a:cubicBezTo>
                    <a:pt x="181951" y="0"/>
                    <a:pt x="0" y="180548"/>
                    <a:pt x="0" y="403264"/>
                  </a:cubicBezTo>
                  <a:cubicBezTo>
                    <a:pt x="0" y="625981"/>
                    <a:pt x="181951" y="806528"/>
                    <a:pt x="406400" y="806528"/>
                  </a:cubicBezTo>
                  <a:cubicBezTo>
                    <a:pt x="630849" y="806528"/>
                    <a:pt x="812800" y="625981"/>
                    <a:pt x="812800" y="403264"/>
                  </a:cubicBezTo>
                  <a:cubicBezTo>
                    <a:pt x="812800" y="180548"/>
                    <a:pt x="630849" y="0"/>
                    <a:pt x="406400" y="0"/>
                  </a:cubicBezTo>
                  <a:close/>
                </a:path>
              </a:pathLst>
            </a:custGeom>
            <a:gradFill rotWithShape="true">
              <a:gsLst>
                <a:gs pos="0">
                  <a:srgbClr val="254CFF">
                    <a:alpha val="100000"/>
                  </a:srgbClr>
                </a:gs>
                <a:gs pos="100000">
                  <a:srgbClr val="FD1CA6">
                    <a:alpha val="100000"/>
                  </a:srgbClr>
                </a:gs>
              </a:gsLst>
              <a:path path="circle">
                <a:fillToRect l="0" r="100000" t="0" b="100000"/>
              </a:path>
              <a:tileRect r="0" l="-100000" b="0" t="-100000"/>
            </a:gra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18" id="18"/>
          <p:cNvSpPr/>
          <p:nvPr/>
        </p:nvSpPr>
        <p:spPr>
          <a:xfrm flipH="false" flipV="false" rot="0">
            <a:off x="17276339" y="9089296"/>
            <a:ext cx="226088" cy="338009"/>
          </a:xfrm>
          <a:custGeom>
            <a:avLst/>
            <a:gdLst/>
            <a:ahLst/>
            <a:cxnLst/>
            <a:rect r="r" b="b" t="t" l="l"/>
            <a:pathLst>
              <a:path h="338009" w="226088">
                <a:moveTo>
                  <a:pt x="0" y="0"/>
                </a:moveTo>
                <a:lnTo>
                  <a:pt x="226088" y="0"/>
                </a:lnTo>
                <a:lnTo>
                  <a:pt x="226088" y="338008"/>
                </a:lnTo>
                <a:lnTo>
                  <a:pt x="0" y="3380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true" flipV="false" rot="0">
            <a:off x="16549183" y="9096531"/>
            <a:ext cx="226088" cy="338009"/>
          </a:xfrm>
          <a:custGeom>
            <a:avLst/>
            <a:gdLst/>
            <a:ahLst/>
            <a:cxnLst/>
            <a:rect r="r" b="b" t="t" l="l"/>
            <a:pathLst>
              <a:path h="338009" w="226088">
                <a:moveTo>
                  <a:pt x="226088" y="0"/>
                </a:moveTo>
                <a:lnTo>
                  <a:pt x="0" y="0"/>
                </a:lnTo>
                <a:lnTo>
                  <a:pt x="0" y="338008"/>
                </a:lnTo>
                <a:lnTo>
                  <a:pt x="226088" y="338008"/>
                </a:lnTo>
                <a:lnTo>
                  <a:pt x="22608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 t="0" r="-144" b="0"/>
            </a:stretch>
          </a:blipFill>
        </p:spPr>
      </p:sp>
      <p:sp>
        <p:nvSpPr>
          <p:cNvPr name="Freeform 3" id="3"/>
          <p:cNvSpPr/>
          <p:nvPr/>
        </p:nvSpPr>
        <p:spPr>
          <a:xfrm flipH="false" flipV="false" rot="0">
            <a:off x="7928277" y="3021043"/>
            <a:ext cx="10134975" cy="5614908"/>
          </a:xfrm>
          <a:custGeom>
            <a:avLst/>
            <a:gdLst/>
            <a:ahLst/>
            <a:cxnLst/>
            <a:rect r="r" b="b" t="t" l="l"/>
            <a:pathLst>
              <a:path h="5614908" w="10134975">
                <a:moveTo>
                  <a:pt x="0" y="0"/>
                </a:moveTo>
                <a:lnTo>
                  <a:pt x="10134975" y="0"/>
                </a:lnTo>
                <a:lnTo>
                  <a:pt x="10134975" y="5614908"/>
                </a:lnTo>
                <a:lnTo>
                  <a:pt x="0" y="5614908"/>
                </a:lnTo>
                <a:lnTo>
                  <a:pt x="0" y="0"/>
                </a:lnTo>
                <a:close/>
              </a:path>
            </a:pathLst>
          </a:custGeom>
          <a:blipFill>
            <a:blip r:embed="rId3"/>
            <a:stretch>
              <a:fillRect l="-24799" t="-34678" r="-29966" b="-22382"/>
            </a:stretch>
          </a:blipFill>
        </p:spPr>
      </p:sp>
      <p:sp>
        <p:nvSpPr>
          <p:cNvPr name="AutoShape 4" id="4"/>
          <p:cNvSpPr/>
          <p:nvPr/>
        </p:nvSpPr>
        <p:spPr>
          <a:xfrm flipH="true" flipV="true">
            <a:off x="5340518" y="3545469"/>
            <a:ext cx="9742657" cy="2058779"/>
          </a:xfrm>
          <a:prstGeom prst="line">
            <a:avLst/>
          </a:prstGeom>
          <a:ln cap="rnd" w="95250">
            <a:solidFill>
              <a:srgbClr val="FFFFFF"/>
            </a:solidFill>
            <a:prstDash val="solid"/>
            <a:headEnd type="none" len="sm" w="sm"/>
            <a:tailEnd type="triangle" len="med" w="lg"/>
          </a:ln>
        </p:spPr>
      </p:sp>
      <p:grpSp>
        <p:nvGrpSpPr>
          <p:cNvPr name="Group 5" id="5"/>
          <p:cNvGrpSpPr/>
          <p:nvPr/>
        </p:nvGrpSpPr>
        <p:grpSpPr>
          <a:xfrm rot="0">
            <a:off x="15083175" y="4393728"/>
            <a:ext cx="3139092" cy="2421040"/>
            <a:chOff x="0" y="0"/>
            <a:chExt cx="4185456" cy="3228053"/>
          </a:xfrm>
        </p:grpSpPr>
        <p:sp>
          <p:nvSpPr>
            <p:cNvPr name="Freeform 6" id="6"/>
            <p:cNvSpPr/>
            <p:nvPr/>
          </p:nvSpPr>
          <p:spPr>
            <a:xfrm flipH="false" flipV="false" rot="0">
              <a:off x="0" y="0"/>
              <a:ext cx="4185455" cy="3228053"/>
            </a:xfrm>
            <a:custGeom>
              <a:avLst/>
              <a:gdLst/>
              <a:ahLst/>
              <a:cxnLst/>
              <a:rect r="r" b="b" t="t" l="l"/>
              <a:pathLst>
                <a:path h="3228053" w="4185455">
                  <a:moveTo>
                    <a:pt x="0" y="553058"/>
                  </a:moveTo>
                  <a:cubicBezTo>
                    <a:pt x="0" y="247559"/>
                    <a:pt x="236867" y="0"/>
                    <a:pt x="528792" y="0"/>
                  </a:cubicBezTo>
                  <a:lnTo>
                    <a:pt x="3656663" y="0"/>
                  </a:lnTo>
                  <a:lnTo>
                    <a:pt x="3656663" y="22574"/>
                  </a:lnTo>
                  <a:lnTo>
                    <a:pt x="3656663" y="0"/>
                  </a:lnTo>
                  <a:cubicBezTo>
                    <a:pt x="3948588" y="0"/>
                    <a:pt x="4185455" y="247559"/>
                    <a:pt x="4185455" y="553058"/>
                  </a:cubicBezTo>
                  <a:lnTo>
                    <a:pt x="4163947" y="553058"/>
                  </a:lnTo>
                  <a:lnTo>
                    <a:pt x="4185455" y="553058"/>
                  </a:lnTo>
                  <a:lnTo>
                    <a:pt x="4185455" y="2674995"/>
                  </a:lnTo>
                  <a:lnTo>
                    <a:pt x="4163947" y="2674995"/>
                  </a:lnTo>
                  <a:lnTo>
                    <a:pt x="4185455" y="2674995"/>
                  </a:lnTo>
                  <a:cubicBezTo>
                    <a:pt x="4185455" y="2980494"/>
                    <a:pt x="3948588" y="3228053"/>
                    <a:pt x="3656663" y="3228053"/>
                  </a:cubicBezTo>
                  <a:lnTo>
                    <a:pt x="3656663" y="3205479"/>
                  </a:lnTo>
                  <a:lnTo>
                    <a:pt x="3656663" y="3228053"/>
                  </a:lnTo>
                  <a:lnTo>
                    <a:pt x="528792" y="3228053"/>
                  </a:lnTo>
                  <a:lnTo>
                    <a:pt x="528792" y="3205479"/>
                  </a:lnTo>
                  <a:lnTo>
                    <a:pt x="528792" y="3228053"/>
                  </a:lnTo>
                  <a:cubicBezTo>
                    <a:pt x="236867" y="3228053"/>
                    <a:pt x="0" y="2980494"/>
                    <a:pt x="0" y="2674995"/>
                  </a:cubicBezTo>
                  <a:lnTo>
                    <a:pt x="0" y="553058"/>
                  </a:lnTo>
                  <a:lnTo>
                    <a:pt x="21507" y="553058"/>
                  </a:lnTo>
                  <a:lnTo>
                    <a:pt x="0" y="553058"/>
                  </a:lnTo>
                  <a:moveTo>
                    <a:pt x="43015" y="553058"/>
                  </a:moveTo>
                  <a:lnTo>
                    <a:pt x="43015" y="2674995"/>
                  </a:lnTo>
                  <a:lnTo>
                    <a:pt x="21507" y="2674995"/>
                  </a:lnTo>
                  <a:lnTo>
                    <a:pt x="43015" y="2674995"/>
                  </a:lnTo>
                  <a:cubicBezTo>
                    <a:pt x="43015" y="2955361"/>
                    <a:pt x="260381" y="3182905"/>
                    <a:pt x="528792" y="3182905"/>
                  </a:cubicBezTo>
                  <a:lnTo>
                    <a:pt x="3656663" y="3182905"/>
                  </a:lnTo>
                  <a:cubicBezTo>
                    <a:pt x="3925074" y="3182905"/>
                    <a:pt x="4142440" y="2955361"/>
                    <a:pt x="4142440" y="2674995"/>
                  </a:cubicBezTo>
                  <a:lnTo>
                    <a:pt x="4142440" y="553058"/>
                  </a:lnTo>
                  <a:cubicBezTo>
                    <a:pt x="4142440" y="272691"/>
                    <a:pt x="3925074" y="45148"/>
                    <a:pt x="3656663" y="45148"/>
                  </a:cubicBezTo>
                  <a:lnTo>
                    <a:pt x="528792" y="45148"/>
                  </a:lnTo>
                  <a:lnTo>
                    <a:pt x="528792" y="22574"/>
                  </a:lnTo>
                  <a:lnTo>
                    <a:pt x="528792" y="45148"/>
                  </a:lnTo>
                  <a:cubicBezTo>
                    <a:pt x="260381" y="45148"/>
                    <a:pt x="43015" y="272691"/>
                    <a:pt x="43015" y="553058"/>
                  </a:cubicBezTo>
                  <a:close/>
                </a:path>
              </a:pathLst>
            </a:custGeom>
            <a:solidFill>
              <a:srgbClr val="FFFFFF"/>
            </a:solidFill>
          </p:spPr>
        </p:sp>
      </p:grpSp>
      <p:sp>
        <p:nvSpPr>
          <p:cNvPr name="TextBox 7" id="7"/>
          <p:cNvSpPr txBox="true"/>
          <p:nvPr/>
        </p:nvSpPr>
        <p:spPr>
          <a:xfrm rot="0">
            <a:off x="3116210" y="764169"/>
            <a:ext cx="13446032" cy="1409700"/>
          </a:xfrm>
          <a:prstGeom prst="rect">
            <a:avLst/>
          </a:prstGeom>
        </p:spPr>
        <p:txBody>
          <a:bodyPr anchor="t" rtlCol="false" tIns="0" lIns="0" bIns="0" rIns="0">
            <a:spAutoFit/>
          </a:bodyPr>
          <a:lstStyle/>
          <a:p>
            <a:pPr algn="ctr">
              <a:lnSpc>
                <a:spcPts val="9839"/>
              </a:lnSpc>
            </a:pPr>
            <a:r>
              <a:rPr lang="en-US" sz="8199">
                <a:solidFill>
                  <a:srgbClr val="FFFFFF"/>
                </a:solidFill>
                <a:latin typeface="Gill Sans Bold"/>
              </a:rPr>
              <a:t>Dashboard Components </a:t>
            </a:r>
          </a:p>
        </p:txBody>
      </p:sp>
      <p:sp>
        <p:nvSpPr>
          <p:cNvPr name="TextBox 8" id="8"/>
          <p:cNvSpPr txBox="true"/>
          <p:nvPr/>
        </p:nvSpPr>
        <p:spPr>
          <a:xfrm rot="0">
            <a:off x="404164" y="2650119"/>
            <a:ext cx="6075045" cy="895350"/>
          </a:xfrm>
          <a:prstGeom prst="rect">
            <a:avLst/>
          </a:prstGeom>
        </p:spPr>
        <p:txBody>
          <a:bodyPr anchor="t" rtlCol="false" tIns="0" lIns="0" bIns="0" rIns="0">
            <a:spAutoFit/>
          </a:bodyPr>
          <a:lstStyle/>
          <a:p>
            <a:pPr algn="ctr">
              <a:lnSpc>
                <a:spcPts val="6239"/>
              </a:lnSpc>
            </a:pPr>
            <a:r>
              <a:rPr lang="en-US" sz="5199">
                <a:solidFill>
                  <a:srgbClr val="FFFFFF"/>
                </a:solidFill>
                <a:latin typeface="Times New Roman Bold"/>
              </a:rPr>
              <a:t>4. Number of Order: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 t="0" r="-144" b="0"/>
            </a:stretch>
          </a:blipFill>
        </p:spPr>
      </p:sp>
      <p:sp>
        <p:nvSpPr>
          <p:cNvPr name="TextBox 3" id="3"/>
          <p:cNvSpPr txBox="true"/>
          <p:nvPr/>
        </p:nvSpPr>
        <p:spPr>
          <a:xfrm rot="0">
            <a:off x="3116210" y="690563"/>
            <a:ext cx="13446032" cy="1409700"/>
          </a:xfrm>
          <a:prstGeom prst="rect">
            <a:avLst/>
          </a:prstGeom>
        </p:spPr>
        <p:txBody>
          <a:bodyPr anchor="t" rtlCol="false" tIns="0" lIns="0" bIns="0" rIns="0">
            <a:spAutoFit/>
          </a:bodyPr>
          <a:lstStyle/>
          <a:p>
            <a:pPr algn="ctr">
              <a:lnSpc>
                <a:spcPts val="9839"/>
              </a:lnSpc>
            </a:pPr>
            <a:r>
              <a:rPr lang="en-US" sz="8199">
                <a:solidFill>
                  <a:srgbClr val="FFFFFF"/>
                </a:solidFill>
                <a:latin typeface="Gill Sans Bold"/>
              </a:rPr>
              <a:t>Dashboard Components </a:t>
            </a:r>
          </a:p>
        </p:txBody>
      </p:sp>
      <p:sp>
        <p:nvSpPr>
          <p:cNvPr name="Freeform 4" id="4"/>
          <p:cNvSpPr/>
          <p:nvPr/>
        </p:nvSpPr>
        <p:spPr>
          <a:xfrm flipH="false" flipV="false" rot="0">
            <a:off x="8090202" y="3173443"/>
            <a:ext cx="10134975" cy="5614908"/>
          </a:xfrm>
          <a:custGeom>
            <a:avLst/>
            <a:gdLst/>
            <a:ahLst/>
            <a:cxnLst/>
            <a:rect r="r" b="b" t="t" l="l"/>
            <a:pathLst>
              <a:path h="5614908" w="10134975">
                <a:moveTo>
                  <a:pt x="0" y="0"/>
                </a:moveTo>
                <a:lnTo>
                  <a:pt x="10134975" y="0"/>
                </a:lnTo>
                <a:lnTo>
                  <a:pt x="10134975" y="5614908"/>
                </a:lnTo>
                <a:lnTo>
                  <a:pt x="0" y="5614908"/>
                </a:lnTo>
                <a:lnTo>
                  <a:pt x="0" y="0"/>
                </a:lnTo>
                <a:close/>
              </a:path>
            </a:pathLst>
          </a:custGeom>
          <a:blipFill>
            <a:blip r:embed="rId3"/>
            <a:stretch>
              <a:fillRect l="-24799" t="-34678" r="-29966" b="-22382"/>
            </a:stretch>
          </a:blipFill>
        </p:spPr>
      </p:sp>
      <p:sp>
        <p:nvSpPr>
          <p:cNvPr name="Freeform 5" id="5"/>
          <p:cNvSpPr/>
          <p:nvPr/>
        </p:nvSpPr>
        <p:spPr>
          <a:xfrm flipH="false" flipV="false" rot="0">
            <a:off x="7937802" y="3021043"/>
            <a:ext cx="10134975" cy="5614908"/>
          </a:xfrm>
          <a:custGeom>
            <a:avLst/>
            <a:gdLst/>
            <a:ahLst/>
            <a:cxnLst/>
            <a:rect r="r" b="b" t="t" l="l"/>
            <a:pathLst>
              <a:path h="5614908" w="10134975">
                <a:moveTo>
                  <a:pt x="0" y="0"/>
                </a:moveTo>
                <a:lnTo>
                  <a:pt x="10134975" y="0"/>
                </a:lnTo>
                <a:lnTo>
                  <a:pt x="10134975" y="5614908"/>
                </a:lnTo>
                <a:lnTo>
                  <a:pt x="0" y="5614908"/>
                </a:lnTo>
                <a:lnTo>
                  <a:pt x="0" y="0"/>
                </a:lnTo>
                <a:close/>
              </a:path>
            </a:pathLst>
          </a:custGeom>
          <a:blipFill>
            <a:blip r:embed="rId3"/>
            <a:stretch>
              <a:fillRect l="-24799" t="-34678" r="-29966" b="-22382"/>
            </a:stretch>
          </a:blipFill>
        </p:spPr>
      </p:sp>
      <p:sp>
        <p:nvSpPr>
          <p:cNvPr name="AutoShape 6" id="6"/>
          <p:cNvSpPr/>
          <p:nvPr/>
        </p:nvSpPr>
        <p:spPr>
          <a:xfrm flipH="true" flipV="true">
            <a:off x="5893457" y="4048125"/>
            <a:ext cx="3953016" cy="919451"/>
          </a:xfrm>
          <a:prstGeom prst="line">
            <a:avLst/>
          </a:prstGeom>
          <a:ln cap="rnd" w="95250">
            <a:solidFill>
              <a:srgbClr val="FFFFFF"/>
            </a:solidFill>
            <a:prstDash val="solid"/>
            <a:headEnd type="none" len="sm" w="sm"/>
            <a:tailEnd type="triangle" len="med" w="lg"/>
          </a:ln>
        </p:spPr>
      </p:sp>
      <p:grpSp>
        <p:nvGrpSpPr>
          <p:cNvPr name="Group 7" id="7"/>
          <p:cNvGrpSpPr/>
          <p:nvPr/>
        </p:nvGrpSpPr>
        <p:grpSpPr>
          <a:xfrm rot="0">
            <a:off x="9666219" y="4391559"/>
            <a:ext cx="2654468" cy="2610003"/>
            <a:chOff x="0" y="0"/>
            <a:chExt cx="3539290" cy="3480004"/>
          </a:xfrm>
        </p:grpSpPr>
        <p:sp>
          <p:nvSpPr>
            <p:cNvPr name="Freeform 8" id="8"/>
            <p:cNvSpPr/>
            <p:nvPr/>
          </p:nvSpPr>
          <p:spPr>
            <a:xfrm flipH="false" flipV="false" rot="0">
              <a:off x="0" y="0"/>
              <a:ext cx="3539289" cy="3480004"/>
            </a:xfrm>
            <a:custGeom>
              <a:avLst/>
              <a:gdLst/>
              <a:ahLst/>
              <a:cxnLst/>
              <a:rect r="r" b="b" t="t" l="l"/>
              <a:pathLst>
                <a:path h="3480004" w="3539289">
                  <a:moveTo>
                    <a:pt x="0" y="596225"/>
                  </a:moveTo>
                  <a:cubicBezTo>
                    <a:pt x="0" y="266881"/>
                    <a:pt x="200298" y="0"/>
                    <a:pt x="447155" y="0"/>
                  </a:cubicBezTo>
                  <a:lnTo>
                    <a:pt x="3092135" y="0"/>
                  </a:lnTo>
                  <a:lnTo>
                    <a:pt x="3092135" y="24336"/>
                  </a:lnTo>
                  <a:lnTo>
                    <a:pt x="3092135" y="0"/>
                  </a:lnTo>
                  <a:cubicBezTo>
                    <a:pt x="3338992" y="0"/>
                    <a:pt x="3539289" y="266881"/>
                    <a:pt x="3539289" y="596225"/>
                  </a:cubicBezTo>
                  <a:lnTo>
                    <a:pt x="3521103" y="596225"/>
                  </a:lnTo>
                  <a:lnTo>
                    <a:pt x="3539289" y="596225"/>
                  </a:lnTo>
                  <a:lnTo>
                    <a:pt x="3539289" y="2883780"/>
                  </a:lnTo>
                  <a:lnTo>
                    <a:pt x="3521103" y="2883780"/>
                  </a:lnTo>
                  <a:lnTo>
                    <a:pt x="3539289" y="2883780"/>
                  </a:lnTo>
                  <a:cubicBezTo>
                    <a:pt x="3539289" y="3213123"/>
                    <a:pt x="3338992" y="3480004"/>
                    <a:pt x="3092135" y="3480004"/>
                  </a:cubicBezTo>
                  <a:lnTo>
                    <a:pt x="3092135" y="3455669"/>
                  </a:lnTo>
                  <a:lnTo>
                    <a:pt x="3092135" y="3480004"/>
                  </a:lnTo>
                  <a:lnTo>
                    <a:pt x="447155" y="3480004"/>
                  </a:lnTo>
                  <a:lnTo>
                    <a:pt x="447155" y="3455669"/>
                  </a:lnTo>
                  <a:lnTo>
                    <a:pt x="447155" y="3480004"/>
                  </a:lnTo>
                  <a:cubicBezTo>
                    <a:pt x="200298" y="3480004"/>
                    <a:pt x="0" y="3213123"/>
                    <a:pt x="0" y="2883780"/>
                  </a:cubicBezTo>
                  <a:lnTo>
                    <a:pt x="0" y="596225"/>
                  </a:lnTo>
                  <a:lnTo>
                    <a:pt x="18187" y="596225"/>
                  </a:lnTo>
                  <a:lnTo>
                    <a:pt x="0" y="596225"/>
                  </a:lnTo>
                  <a:moveTo>
                    <a:pt x="36374" y="596225"/>
                  </a:moveTo>
                  <a:lnTo>
                    <a:pt x="36374" y="2883780"/>
                  </a:lnTo>
                  <a:lnTo>
                    <a:pt x="18187" y="2883780"/>
                  </a:lnTo>
                  <a:lnTo>
                    <a:pt x="36374" y="2883780"/>
                  </a:lnTo>
                  <a:cubicBezTo>
                    <a:pt x="36374" y="3186029"/>
                    <a:pt x="220183" y="3431333"/>
                    <a:pt x="447155" y="3431333"/>
                  </a:cubicBezTo>
                  <a:lnTo>
                    <a:pt x="3092135" y="3431333"/>
                  </a:lnTo>
                  <a:cubicBezTo>
                    <a:pt x="3319107" y="3431333"/>
                    <a:pt x="3502916" y="3186029"/>
                    <a:pt x="3502916" y="2883780"/>
                  </a:cubicBezTo>
                  <a:lnTo>
                    <a:pt x="3502916" y="596225"/>
                  </a:lnTo>
                  <a:cubicBezTo>
                    <a:pt x="3502916" y="293975"/>
                    <a:pt x="3319107" y="48671"/>
                    <a:pt x="3092135" y="48671"/>
                  </a:cubicBezTo>
                  <a:lnTo>
                    <a:pt x="447155" y="48671"/>
                  </a:lnTo>
                  <a:lnTo>
                    <a:pt x="447155" y="24336"/>
                  </a:lnTo>
                  <a:lnTo>
                    <a:pt x="447155" y="48671"/>
                  </a:lnTo>
                  <a:cubicBezTo>
                    <a:pt x="220183" y="48671"/>
                    <a:pt x="36374" y="293975"/>
                    <a:pt x="36374" y="596225"/>
                  </a:cubicBezTo>
                  <a:close/>
                </a:path>
              </a:pathLst>
            </a:custGeom>
            <a:solidFill>
              <a:srgbClr val="FFFFFF"/>
            </a:solidFill>
          </p:spPr>
        </p:sp>
      </p:grpSp>
      <p:sp>
        <p:nvSpPr>
          <p:cNvPr name="TextBox 9" id="9"/>
          <p:cNvSpPr txBox="true"/>
          <p:nvPr/>
        </p:nvSpPr>
        <p:spPr>
          <a:xfrm rot="0">
            <a:off x="731802" y="2495550"/>
            <a:ext cx="7169564" cy="1685925"/>
          </a:xfrm>
          <a:prstGeom prst="rect">
            <a:avLst/>
          </a:prstGeom>
        </p:spPr>
        <p:txBody>
          <a:bodyPr anchor="t" rtlCol="false" tIns="0" lIns="0" bIns="0" rIns="0">
            <a:spAutoFit/>
          </a:bodyPr>
          <a:lstStyle/>
          <a:p>
            <a:pPr algn="ctr">
              <a:lnSpc>
                <a:spcPts val="6239"/>
              </a:lnSpc>
            </a:pPr>
            <a:r>
              <a:rPr lang="en-US" sz="5199">
                <a:solidFill>
                  <a:srgbClr val="FFFFFF"/>
                </a:solidFill>
                <a:latin typeface="Times New Roman Bold"/>
              </a:rPr>
              <a:t>5. Food Item Generating Highest Revenue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 t="0" r="-144" b="0"/>
            </a:stretch>
          </a:blipFill>
        </p:spPr>
      </p:sp>
      <p:sp>
        <p:nvSpPr>
          <p:cNvPr name="TextBox 3" id="3"/>
          <p:cNvSpPr txBox="true"/>
          <p:nvPr/>
        </p:nvSpPr>
        <p:spPr>
          <a:xfrm rot="0">
            <a:off x="3116210" y="519113"/>
            <a:ext cx="13446032" cy="1409700"/>
          </a:xfrm>
          <a:prstGeom prst="rect">
            <a:avLst/>
          </a:prstGeom>
        </p:spPr>
        <p:txBody>
          <a:bodyPr anchor="t" rtlCol="false" tIns="0" lIns="0" bIns="0" rIns="0">
            <a:spAutoFit/>
          </a:bodyPr>
          <a:lstStyle/>
          <a:p>
            <a:pPr algn="ctr">
              <a:lnSpc>
                <a:spcPts val="9839"/>
              </a:lnSpc>
            </a:pPr>
            <a:r>
              <a:rPr lang="en-US" sz="8199">
                <a:solidFill>
                  <a:srgbClr val="FFFFFF"/>
                </a:solidFill>
                <a:latin typeface="Gill Sans Bold"/>
              </a:rPr>
              <a:t>Dashboard Components </a:t>
            </a:r>
          </a:p>
        </p:txBody>
      </p:sp>
      <p:sp>
        <p:nvSpPr>
          <p:cNvPr name="Freeform 4" id="4"/>
          <p:cNvSpPr/>
          <p:nvPr/>
        </p:nvSpPr>
        <p:spPr>
          <a:xfrm flipH="false" flipV="false" rot="0">
            <a:off x="7937802" y="3021043"/>
            <a:ext cx="10134975" cy="5614908"/>
          </a:xfrm>
          <a:custGeom>
            <a:avLst/>
            <a:gdLst/>
            <a:ahLst/>
            <a:cxnLst/>
            <a:rect r="r" b="b" t="t" l="l"/>
            <a:pathLst>
              <a:path h="5614908" w="10134975">
                <a:moveTo>
                  <a:pt x="0" y="0"/>
                </a:moveTo>
                <a:lnTo>
                  <a:pt x="10134975" y="0"/>
                </a:lnTo>
                <a:lnTo>
                  <a:pt x="10134975" y="5614908"/>
                </a:lnTo>
                <a:lnTo>
                  <a:pt x="0" y="5614908"/>
                </a:lnTo>
                <a:lnTo>
                  <a:pt x="0" y="0"/>
                </a:lnTo>
                <a:close/>
              </a:path>
            </a:pathLst>
          </a:custGeom>
          <a:blipFill>
            <a:blip r:embed="rId3"/>
            <a:stretch>
              <a:fillRect l="-24799" t="-34678" r="-29966" b="-22382"/>
            </a:stretch>
          </a:blipFill>
        </p:spPr>
      </p:sp>
      <p:sp>
        <p:nvSpPr>
          <p:cNvPr name="AutoShape 5" id="5"/>
          <p:cNvSpPr/>
          <p:nvPr/>
        </p:nvSpPr>
        <p:spPr>
          <a:xfrm flipH="true" flipV="true">
            <a:off x="6625253" y="2869552"/>
            <a:ext cx="5233769" cy="4092387"/>
          </a:xfrm>
          <a:prstGeom prst="line">
            <a:avLst/>
          </a:prstGeom>
          <a:ln cap="rnd" w="95250">
            <a:solidFill>
              <a:srgbClr val="FFFFFF"/>
            </a:solidFill>
            <a:prstDash val="solid"/>
            <a:headEnd type="none" len="sm" w="sm"/>
            <a:tailEnd type="triangle" len="med" w="lg"/>
          </a:ln>
        </p:spPr>
      </p:sp>
      <p:grpSp>
        <p:nvGrpSpPr>
          <p:cNvPr name="Group 6" id="6"/>
          <p:cNvGrpSpPr/>
          <p:nvPr/>
        </p:nvGrpSpPr>
        <p:grpSpPr>
          <a:xfrm rot="0">
            <a:off x="11157085" y="6812551"/>
            <a:ext cx="4098507" cy="2043112"/>
            <a:chOff x="0" y="0"/>
            <a:chExt cx="5464675" cy="2724150"/>
          </a:xfrm>
        </p:grpSpPr>
        <p:sp>
          <p:nvSpPr>
            <p:cNvPr name="Freeform 7" id="7"/>
            <p:cNvSpPr/>
            <p:nvPr/>
          </p:nvSpPr>
          <p:spPr>
            <a:xfrm flipH="false" flipV="false" rot="0">
              <a:off x="0" y="0"/>
              <a:ext cx="5464674" cy="2724150"/>
            </a:xfrm>
            <a:custGeom>
              <a:avLst/>
              <a:gdLst/>
              <a:ahLst/>
              <a:cxnLst/>
              <a:rect r="r" b="b" t="t" l="l"/>
              <a:pathLst>
                <a:path h="2724150" w="5464674">
                  <a:moveTo>
                    <a:pt x="0" y="466725"/>
                  </a:moveTo>
                  <a:cubicBezTo>
                    <a:pt x="0" y="208915"/>
                    <a:pt x="309261" y="0"/>
                    <a:pt x="690409" y="0"/>
                  </a:cubicBezTo>
                  <a:lnTo>
                    <a:pt x="4774266" y="0"/>
                  </a:lnTo>
                  <a:lnTo>
                    <a:pt x="4774266" y="19050"/>
                  </a:lnTo>
                  <a:lnTo>
                    <a:pt x="4774266" y="0"/>
                  </a:lnTo>
                  <a:cubicBezTo>
                    <a:pt x="5155413" y="0"/>
                    <a:pt x="5464674" y="208915"/>
                    <a:pt x="5464674" y="466725"/>
                  </a:cubicBezTo>
                  <a:lnTo>
                    <a:pt x="5436593" y="466725"/>
                  </a:lnTo>
                  <a:lnTo>
                    <a:pt x="5464674" y="466725"/>
                  </a:lnTo>
                  <a:lnTo>
                    <a:pt x="5464674" y="2257425"/>
                  </a:lnTo>
                  <a:lnTo>
                    <a:pt x="5436593" y="2257425"/>
                  </a:lnTo>
                  <a:lnTo>
                    <a:pt x="5464674" y="2257425"/>
                  </a:lnTo>
                  <a:cubicBezTo>
                    <a:pt x="5464674" y="2515235"/>
                    <a:pt x="5155413" y="2724150"/>
                    <a:pt x="4774266" y="2724150"/>
                  </a:cubicBezTo>
                  <a:lnTo>
                    <a:pt x="4774266" y="2705100"/>
                  </a:lnTo>
                  <a:lnTo>
                    <a:pt x="4774266" y="2724150"/>
                  </a:lnTo>
                  <a:lnTo>
                    <a:pt x="690409" y="2724150"/>
                  </a:lnTo>
                  <a:lnTo>
                    <a:pt x="690409" y="2705100"/>
                  </a:lnTo>
                  <a:lnTo>
                    <a:pt x="690409" y="2724150"/>
                  </a:lnTo>
                  <a:cubicBezTo>
                    <a:pt x="309261" y="2724150"/>
                    <a:pt x="0" y="2515235"/>
                    <a:pt x="0" y="2257425"/>
                  </a:cubicBezTo>
                  <a:lnTo>
                    <a:pt x="0" y="466725"/>
                  </a:lnTo>
                  <a:lnTo>
                    <a:pt x="28081" y="466725"/>
                  </a:lnTo>
                  <a:lnTo>
                    <a:pt x="0" y="466725"/>
                  </a:lnTo>
                  <a:moveTo>
                    <a:pt x="56161" y="466725"/>
                  </a:moveTo>
                  <a:lnTo>
                    <a:pt x="56161" y="2257425"/>
                  </a:lnTo>
                  <a:lnTo>
                    <a:pt x="28081" y="2257425"/>
                  </a:lnTo>
                  <a:lnTo>
                    <a:pt x="56161" y="2257425"/>
                  </a:lnTo>
                  <a:cubicBezTo>
                    <a:pt x="56161" y="2494026"/>
                    <a:pt x="339963" y="2686050"/>
                    <a:pt x="690409" y="2686050"/>
                  </a:cubicBezTo>
                  <a:lnTo>
                    <a:pt x="4774266" y="2686050"/>
                  </a:lnTo>
                  <a:cubicBezTo>
                    <a:pt x="5124711" y="2686050"/>
                    <a:pt x="5408513" y="2494026"/>
                    <a:pt x="5408513" y="2257425"/>
                  </a:cubicBezTo>
                  <a:lnTo>
                    <a:pt x="5408513" y="466725"/>
                  </a:lnTo>
                  <a:cubicBezTo>
                    <a:pt x="5408513" y="230124"/>
                    <a:pt x="5124711" y="38100"/>
                    <a:pt x="4774266" y="38100"/>
                  </a:cubicBezTo>
                  <a:lnTo>
                    <a:pt x="690409" y="38100"/>
                  </a:lnTo>
                  <a:lnTo>
                    <a:pt x="690409" y="19050"/>
                  </a:lnTo>
                  <a:lnTo>
                    <a:pt x="690409" y="38100"/>
                  </a:lnTo>
                  <a:cubicBezTo>
                    <a:pt x="339963" y="38100"/>
                    <a:pt x="56161" y="230124"/>
                    <a:pt x="56161" y="466725"/>
                  </a:cubicBezTo>
                  <a:close/>
                </a:path>
              </a:pathLst>
            </a:custGeom>
            <a:solidFill>
              <a:srgbClr val="FFFFFF"/>
            </a:solidFill>
          </p:spPr>
        </p:sp>
      </p:grpSp>
      <p:sp>
        <p:nvSpPr>
          <p:cNvPr name="TextBox 8" id="8"/>
          <p:cNvSpPr txBox="true"/>
          <p:nvPr/>
        </p:nvSpPr>
        <p:spPr>
          <a:xfrm rot="0">
            <a:off x="743928" y="2430445"/>
            <a:ext cx="6075045" cy="1685925"/>
          </a:xfrm>
          <a:prstGeom prst="rect">
            <a:avLst/>
          </a:prstGeom>
        </p:spPr>
        <p:txBody>
          <a:bodyPr anchor="t" rtlCol="false" tIns="0" lIns="0" bIns="0" rIns="0">
            <a:spAutoFit/>
          </a:bodyPr>
          <a:lstStyle/>
          <a:p>
            <a:pPr algn="ctr">
              <a:lnSpc>
                <a:spcPts val="6239"/>
              </a:lnSpc>
            </a:pPr>
            <a:r>
              <a:rPr lang="en-US" sz="5199">
                <a:solidFill>
                  <a:srgbClr val="FFFFFF"/>
                </a:solidFill>
                <a:latin typeface="Times New Roman Bold"/>
              </a:rPr>
              <a:t>6. Total Profit Per Food Item: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 t="0" r="-144" b="0"/>
            </a:stretch>
          </a:blipFill>
        </p:spPr>
      </p:sp>
      <p:sp>
        <p:nvSpPr>
          <p:cNvPr name="TextBox 3" id="3"/>
          <p:cNvSpPr txBox="true"/>
          <p:nvPr/>
        </p:nvSpPr>
        <p:spPr>
          <a:xfrm rot="0">
            <a:off x="3116210" y="652463"/>
            <a:ext cx="13446032" cy="1409700"/>
          </a:xfrm>
          <a:prstGeom prst="rect">
            <a:avLst/>
          </a:prstGeom>
        </p:spPr>
        <p:txBody>
          <a:bodyPr anchor="t" rtlCol="false" tIns="0" lIns="0" bIns="0" rIns="0">
            <a:spAutoFit/>
          </a:bodyPr>
          <a:lstStyle/>
          <a:p>
            <a:pPr algn="ctr">
              <a:lnSpc>
                <a:spcPts val="9839"/>
              </a:lnSpc>
            </a:pPr>
            <a:r>
              <a:rPr lang="en-US" sz="8199">
                <a:solidFill>
                  <a:srgbClr val="FFFFFF"/>
                </a:solidFill>
                <a:latin typeface="Gill Sans Bold"/>
              </a:rPr>
              <a:t>Dashboard Components </a:t>
            </a:r>
          </a:p>
        </p:txBody>
      </p:sp>
      <p:sp>
        <p:nvSpPr>
          <p:cNvPr name="Freeform 4" id="4"/>
          <p:cNvSpPr/>
          <p:nvPr/>
        </p:nvSpPr>
        <p:spPr>
          <a:xfrm flipH="false" flipV="false" rot="0">
            <a:off x="7937802" y="3021043"/>
            <a:ext cx="10134975" cy="5614908"/>
          </a:xfrm>
          <a:custGeom>
            <a:avLst/>
            <a:gdLst/>
            <a:ahLst/>
            <a:cxnLst/>
            <a:rect r="r" b="b" t="t" l="l"/>
            <a:pathLst>
              <a:path h="5614908" w="10134975">
                <a:moveTo>
                  <a:pt x="0" y="0"/>
                </a:moveTo>
                <a:lnTo>
                  <a:pt x="10134975" y="0"/>
                </a:lnTo>
                <a:lnTo>
                  <a:pt x="10134975" y="5614908"/>
                </a:lnTo>
                <a:lnTo>
                  <a:pt x="0" y="5614908"/>
                </a:lnTo>
                <a:lnTo>
                  <a:pt x="0" y="0"/>
                </a:lnTo>
                <a:close/>
              </a:path>
            </a:pathLst>
          </a:custGeom>
          <a:blipFill>
            <a:blip r:embed="rId3"/>
            <a:stretch>
              <a:fillRect l="-24799" t="-34678" r="-29966" b="-22382"/>
            </a:stretch>
          </a:blipFill>
        </p:spPr>
      </p:sp>
      <p:sp>
        <p:nvSpPr>
          <p:cNvPr name="AutoShape 5" id="5"/>
          <p:cNvSpPr/>
          <p:nvPr/>
        </p:nvSpPr>
        <p:spPr>
          <a:xfrm flipH="true" flipV="true">
            <a:off x="7150753" y="4044356"/>
            <a:ext cx="5352823" cy="382414"/>
          </a:xfrm>
          <a:prstGeom prst="line">
            <a:avLst/>
          </a:prstGeom>
          <a:ln cap="rnd" w="95250">
            <a:solidFill>
              <a:srgbClr val="FFFFFF"/>
            </a:solidFill>
            <a:prstDash val="solid"/>
            <a:headEnd type="none" len="sm" w="sm"/>
            <a:tailEnd type="triangle" len="med" w="lg"/>
          </a:ln>
        </p:spPr>
      </p:sp>
      <p:grpSp>
        <p:nvGrpSpPr>
          <p:cNvPr name="Group 6" id="6"/>
          <p:cNvGrpSpPr/>
          <p:nvPr/>
        </p:nvGrpSpPr>
        <p:grpSpPr>
          <a:xfrm rot="0">
            <a:off x="12206730" y="4382383"/>
            <a:ext cx="3011399" cy="2421040"/>
            <a:chOff x="0" y="0"/>
            <a:chExt cx="4015199" cy="3228053"/>
          </a:xfrm>
        </p:grpSpPr>
        <p:sp>
          <p:nvSpPr>
            <p:cNvPr name="Freeform 7" id="7"/>
            <p:cNvSpPr/>
            <p:nvPr/>
          </p:nvSpPr>
          <p:spPr>
            <a:xfrm flipH="false" flipV="false" rot="0">
              <a:off x="0" y="0"/>
              <a:ext cx="4015198" cy="3228053"/>
            </a:xfrm>
            <a:custGeom>
              <a:avLst/>
              <a:gdLst/>
              <a:ahLst/>
              <a:cxnLst/>
              <a:rect r="r" b="b" t="t" l="l"/>
              <a:pathLst>
                <a:path h="3228053" w="4015198">
                  <a:moveTo>
                    <a:pt x="0" y="553058"/>
                  </a:moveTo>
                  <a:cubicBezTo>
                    <a:pt x="0" y="247559"/>
                    <a:pt x="227231" y="0"/>
                    <a:pt x="507281" y="0"/>
                  </a:cubicBezTo>
                  <a:lnTo>
                    <a:pt x="3507916" y="0"/>
                  </a:lnTo>
                  <a:lnTo>
                    <a:pt x="3507916" y="22574"/>
                  </a:lnTo>
                  <a:lnTo>
                    <a:pt x="3507916" y="0"/>
                  </a:lnTo>
                  <a:cubicBezTo>
                    <a:pt x="3787966" y="0"/>
                    <a:pt x="4015198" y="247559"/>
                    <a:pt x="4015198" y="553058"/>
                  </a:cubicBezTo>
                  <a:lnTo>
                    <a:pt x="3994565" y="553058"/>
                  </a:lnTo>
                  <a:lnTo>
                    <a:pt x="4015198" y="553058"/>
                  </a:lnTo>
                  <a:lnTo>
                    <a:pt x="4015198" y="2674995"/>
                  </a:lnTo>
                  <a:lnTo>
                    <a:pt x="3994565" y="2674995"/>
                  </a:lnTo>
                  <a:lnTo>
                    <a:pt x="4015198" y="2674995"/>
                  </a:lnTo>
                  <a:cubicBezTo>
                    <a:pt x="4015198" y="2980494"/>
                    <a:pt x="3787966" y="3228053"/>
                    <a:pt x="3507916" y="3228053"/>
                  </a:cubicBezTo>
                  <a:lnTo>
                    <a:pt x="3507916" y="3205479"/>
                  </a:lnTo>
                  <a:lnTo>
                    <a:pt x="3507916" y="3228053"/>
                  </a:lnTo>
                  <a:lnTo>
                    <a:pt x="507281" y="3228053"/>
                  </a:lnTo>
                  <a:lnTo>
                    <a:pt x="507281" y="3205479"/>
                  </a:lnTo>
                  <a:lnTo>
                    <a:pt x="507281" y="3228053"/>
                  </a:lnTo>
                  <a:cubicBezTo>
                    <a:pt x="227231" y="3228053"/>
                    <a:pt x="0" y="2980494"/>
                    <a:pt x="0" y="2674995"/>
                  </a:cubicBezTo>
                  <a:lnTo>
                    <a:pt x="0" y="553058"/>
                  </a:lnTo>
                  <a:lnTo>
                    <a:pt x="20632" y="553058"/>
                  </a:lnTo>
                  <a:lnTo>
                    <a:pt x="0" y="553058"/>
                  </a:lnTo>
                  <a:moveTo>
                    <a:pt x="41265" y="553058"/>
                  </a:moveTo>
                  <a:lnTo>
                    <a:pt x="41265" y="2674995"/>
                  </a:lnTo>
                  <a:lnTo>
                    <a:pt x="20632" y="2674995"/>
                  </a:lnTo>
                  <a:lnTo>
                    <a:pt x="41265" y="2674995"/>
                  </a:lnTo>
                  <a:cubicBezTo>
                    <a:pt x="41265" y="2955361"/>
                    <a:pt x="249789" y="3182905"/>
                    <a:pt x="507281" y="3182905"/>
                  </a:cubicBezTo>
                  <a:lnTo>
                    <a:pt x="3507916" y="3182905"/>
                  </a:lnTo>
                  <a:cubicBezTo>
                    <a:pt x="3765408" y="3182905"/>
                    <a:pt x="3973933" y="2955361"/>
                    <a:pt x="3973933" y="2674995"/>
                  </a:cubicBezTo>
                  <a:lnTo>
                    <a:pt x="3973933" y="553058"/>
                  </a:lnTo>
                  <a:cubicBezTo>
                    <a:pt x="3973933" y="272691"/>
                    <a:pt x="3765408" y="45148"/>
                    <a:pt x="3507916" y="45148"/>
                  </a:cubicBezTo>
                  <a:lnTo>
                    <a:pt x="507281" y="45148"/>
                  </a:lnTo>
                  <a:lnTo>
                    <a:pt x="507281" y="22574"/>
                  </a:lnTo>
                  <a:lnTo>
                    <a:pt x="507281" y="45148"/>
                  </a:lnTo>
                  <a:cubicBezTo>
                    <a:pt x="249789" y="45148"/>
                    <a:pt x="41265" y="272691"/>
                    <a:pt x="41265" y="553058"/>
                  </a:cubicBezTo>
                  <a:close/>
                </a:path>
              </a:pathLst>
            </a:custGeom>
            <a:solidFill>
              <a:srgbClr val="FFFFFF"/>
            </a:solidFill>
          </p:spPr>
        </p:sp>
      </p:grpSp>
      <p:sp>
        <p:nvSpPr>
          <p:cNvPr name="TextBox 8" id="8"/>
          <p:cNvSpPr txBox="true"/>
          <p:nvPr/>
        </p:nvSpPr>
        <p:spPr>
          <a:xfrm rot="0">
            <a:off x="473209" y="2491781"/>
            <a:ext cx="7428156" cy="1685925"/>
          </a:xfrm>
          <a:prstGeom prst="rect">
            <a:avLst/>
          </a:prstGeom>
        </p:spPr>
        <p:txBody>
          <a:bodyPr anchor="t" rtlCol="false" tIns="0" lIns="0" bIns="0" rIns="0">
            <a:spAutoFit/>
          </a:bodyPr>
          <a:lstStyle/>
          <a:p>
            <a:pPr algn="ctr">
              <a:lnSpc>
                <a:spcPts val="6239"/>
              </a:lnSpc>
            </a:pPr>
            <a:r>
              <a:rPr lang="en-US" sz="5199">
                <a:solidFill>
                  <a:srgbClr val="FFFFFF"/>
                </a:solidFill>
                <a:latin typeface="Times New Roman Bold"/>
              </a:rPr>
              <a:t>7. Time taken by food</a:t>
            </a:r>
          </a:p>
          <a:p>
            <a:pPr algn="ctr">
              <a:lnSpc>
                <a:spcPts val="6239"/>
              </a:lnSpc>
            </a:pPr>
            <a:r>
              <a:rPr lang="en-US" sz="5199">
                <a:solidFill>
                  <a:srgbClr val="FFFFFF"/>
                </a:solidFill>
                <a:latin typeface="Times New Roman Bold"/>
              </a:rPr>
              <a:t> item to get prepared: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 t="0" r="-144" b="0"/>
            </a:stretch>
          </a:blipFill>
        </p:spPr>
      </p:sp>
      <p:sp>
        <p:nvSpPr>
          <p:cNvPr name="TextBox 3" id="3"/>
          <p:cNvSpPr txBox="true"/>
          <p:nvPr/>
        </p:nvSpPr>
        <p:spPr>
          <a:xfrm rot="0">
            <a:off x="3116210" y="642937"/>
            <a:ext cx="13446032" cy="1409700"/>
          </a:xfrm>
          <a:prstGeom prst="rect">
            <a:avLst/>
          </a:prstGeom>
        </p:spPr>
        <p:txBody>
          <a:bodyPr anchor="t" rtlCol="false" tIns="0" lIns="0" bIns="0" rIns="0">
            <a:spAutoFit/>
          </a:bodyPr>
          <a:lstStyle/>
          <a:p>
            <a:pPr algn="ctr">
              <a:lnSpc>
                <a:spcPts val="9839"/>
              </a:lnSpc>
            </a:pPr>
            <a:r>
              <a:rPr lang="en-US" sz="8199">
                <a:solidFill>
                  <a:srgbClr val="FFFFFF"/>
                </a:solidFill>
                <a:latin typeface="Gill Sans Bold"/>
              </a:rPr>
              <a:t>Dashboard Components </a:t>
            </a:r>
          </a:p>
        </p:txBody>
      </p:sp>
      <p:sp>
        <p:nvSpPr>
          <p:cNvPr name="Freeform 4" id="4"/>
          <p:cNvSpPr/>
          <p:nvPr/>
        </p:nvSpPr>
        <p:spPr>
          <a:xfrm flipH="false" flipV="false" rot="0">
            <a:off x="7937802" y="3021043"/>
            <a:ext cx="10134975" cy="5614908"/>
          </a:xfrm>
          <a:custGeom>
            <a:avLst/>
            <a:gdLst/>
            <a:ahLst/>
            <a:cxnLst/>
            <a:rect r="r" b="b" t="t" l="l"/>
            <a:pathLst>
              <a:path h="5614908" w="10134975">
                <a:moveTo>
                  <a:pt x="0" y="0"/>
                </a:moveTo>
                <a:lnTo>
                  <a:pt x="10134975" y="0"/>
                </a:lnTo>
                <a:lnTo>
                  <a:pt x="10134975" y="5614908"/>
                </a:lnTo>
                <a:lnTo>
                  <a:pt x="0" y="5614908"/>
                </a:lnTo>
                <a:lnTo>
                  <a:pt x="0" y="0"/>
                </a:lnTo>
                <a:close/>
              </a:path>
            </a:pathLst>
          </a:custGeom>
          <a:blipFill>
            <a:blip r:embed="rId3"/>
            <a:stretch>
              <a:fillRect l="-24799" t="-34678" r="-29966" b="-22382"/>
            </a:stretch>
          </a:blipFill>
        </p:spPr>
      </p:sp>
      <p:sp>
        <p:nvSpPr>
          <p:cNvPr name="AutoShape 5" id="5"/>
          <p:cNvSpPr/>
          <p:nvPr/>
        </p:nvSpPr>
        <p:spPr>
          <a:xfrm flipH="true" flipV="true">
            <a:off x="7057216" y="4099939"/>
            <a:ext cx="8547398" cy="2716598"/>
          </a:xfrm>
          <a:prstGeom prst="line">
            <a:avLst/>
          </a:prstGeom>
          <a:ln cap="rnd" w="95250">
            <a:solidFill>
              <a:srgbClr val="FFFFFF"/>
            </a:solidFill>
            <a:prstDash val="solid"/>
            <a:headEnd type="none" len="sm" w="sm"/>
            <a:tailEnd type="triangle" len="med" w="lg"/>
          </a:ln>
        </p:spPr>
      </p:sp>
      <p:grpSp>
        <p:nvGrpSpPr>
          <p:cNvPr name="Group 6" id="6"/>
          <p:cNvGrpSpPr/>
          <p:nvPr/>
        </p:nvGrpSpPr>
        <p:grpSpPr>
          <a:xfrm rot="0">
            <a:off x="14989746" y="6767275"/>
            <a:ext cx="3083031" cy="1988958"/>
            <a:chOff x="0" y="0"/>
            <a:chExt cx="4309420" cy="2780139"/>
          </a:xfrm>
        </p:grpSpPr>
        <p:sp>
          <p:nvSpPr>
            <p:cNvPr name="Freeform 7" id="7"/>
            <p:cNvSpPr/>
            <p:nvPr/>
          </p:nvSpPr>
          <p:spPr>
            <a:xfrm flipH="false" flipV="false" rot="0">
              <a:off x="0" y="0"/>
              <a:ext cx="4309418" cy="2780139"/>
            </a:xfrm>
            <a:custGeom>
              <a:avLst/>
              <a:gdLst/>
              <a:ahLst/>
              <a:cxnLst/>
              <a:rect r="r" b="b" t="t" l="l"/>
              <a:pathLst>
                <a:path h="2780139" w="4309418">
                  <a:moveTo>
                    <a:pt x="0" y="476318"/>
                  </a:moveTo>
                  <a:cubicBezTo>
                    <a:pt x="0" y="213209"/>
                    <a:pt x="243882" y="0"/>
                    <a:pt x="544453" y="0"/>
                  </a:cubicBezTo>
                  <a:lnTo>
                    <a:pt x="3764965" y="0"/>
                  </a:lnTo>
                  <a:lnTo>
                    <a:pt x="3764965" y="19442"/>
                  </a:lnTo>
                  <a:lnTo>
                    <a:pt x="3764965" y="0"/>
                  </a:lnTo>
                  <a:cubicBezTo>
                    <a:pt x="4065537" y="0"/>
                    <a:pt x="4309418" y="213209"/>
                    <a:pt x="4309418" y="476318"/>
                  </a:cubicBezTo>
                  <a:lnTo>
                    <a:pt x="4287274" y="476318"/>
                  </a:lnTo>
                  <a:lnTo>
                    <a:pt x="4309418" y="476318"/>
                  </a:lnTo>
                  <a:lnTo>
                    <a:pt x="4309418" y="2303822"/>
                  </a:lnTo>
                  <a:lnTo>
                    <a:pt x="4287274" y="2303822"/>
                  </a:lnTo>
                  <a:lnTo>
                    <a:pt x="4309418" y="2303822"/>
                  </a:lnTo>
                  <a:cubicBezTo>
                    <a:pt x="4309418" y="2566931"/>
                    <a:pt x="4065537" y="2780139"/>
                    <a:pt x="3764965" y="2780139"/>
                  </a:cubicBezTo>
                  <a:lnTo>
                    <a:pt x="3764965" y="2760698"/>
                  </a:lnTo>
                  <a:lnTo>
                    <a:pt x="3764965" y="2780139"/>
                  </a:lnTo>
                  <a:lnTo>
                    <a:pt x="544453" y="2780139"/>
                  </a:lnTo>
                  <a:lnTo>
                    <a:pt x="544453" y="2760698"/>
                  </a:lnTo>
                  <a:lnTo>
                    <a:pt x="544453" y="2780139"/>
                  </a:lnTo>
                  <a:cubicBezTo>
                    <a:pt x="243882" y="2780139"/>
                    <a:pt x="0" y="2566931"/>
                    <a:pt x="0" y="2303822"/>
                  </a:cubicBezTo>
                  <a:lnTo>
                    <a:pt x="0" y="476318"/>
                  </a:lnTo>
                  <a:lnTo>
                    <a:pt x="22144" y="476318"/>
                  </a:lnTo>
                  <a:lnTo>
                    <a:pt x="0" y="476318"/>
                  </a:lnTo>
                  <a:moveTo>
                    <a:pt x="44288" y="476318"/>
                  </a:moveTo>
                  <a:lnTo>
                    <a:pt x="44288" y="2303822"/>
                  </a:lnTo>
                  <a:lnTo>
                    <a:pt x="22144" y="2303822"/>
                  </a:lnTo>
                  <a:lnTo>
                    <a:pt x="44288" y="2303822"/>
                  </a:lnTo>
                  <a:cubicBezTo>
                    <a:pt x="44288" y="2545286"/>
                    <a:pt x="268093" y="2741256"/>
                    <a:pt x="544453" y="2741256"/>
                  </a:cubicBezTo>
                  <a:lnTo>
                    <a:pt x="3764965" y="2741256"/>
                  </a:lnTo>
                  <a:cubicBezTo>
                    <a:pt x="4041325" y="2741256"/>
                    <a:pt x="4265130" y="2545286"/>
                    <a:pt x="4265130" y="2303822"/>
                  </a:cubicBezTo>
                  <a:lnTo>
                    <a:pt x="4265130" y="476318"/>
                  </a:lnTo>
                  <a:cubicBezTo>
                    <a:pt x="4265130" y="234854"/>
                    <a:pt x="4041325" y="38883"/>
                    <a:pt x="3764965" y="38883"/>
                  </a:cubicBezTo>
                  <a:lnTo>
                    <a:pt x="544453" y="38883"/>
                  </a:lnTo>
                  <a:lnTo>
                    <a:pt x="544453" y="19442"/>
                  </a:lnTo>
                  <a:lnTo>
                    <a:pt x="544453" y="38883"/>
                  </a:lnTo>
                  <a:cubicBezTo>
                    <a:pt x="268093" y="38883"/>
                    <a:pt x="44288" y="234854"/>
                    <a:pt x="44288" y="476318"/>
                  </a:cubicBezTo>
                  <a:close/>
                </a:path>
              </a:pathLst>
            </a:custGeom>
            <a:solidFill>
              <a:srgbClr val="FFFFFF"/>
            </a:solidFill>
          </p:spPr>
        </p:sp>
      </p:grpSp>
      <p:sp>
        <p:nvSpPr>
          <p:cNvPr name="TextBox 8" id="8"/>
          <p:cNvSpPr txBox="true"/>
          <p:nvPr/>
        </p:nvSpPr>
        <p:spPr>
          <a:xfrm rot="0">
            <a:off x="208828" y="2678095"/>
            <a:ext cx="7979483" cy="1543050"/>
          </a:xfrm>
          <a:prstGeom prst="rect">
            <a:avLst/>
          </a:prstGeom>
        </p:spPr>
        <p:txBody>
          <a:bodyPr anchor="t" rtlCol="false" tIns="0" lIns="0" bIns="0" rIns="0">
            <a:spAutoFit/>
          </a:bodyPr>
          <a:lstStyle/>
          <a:p>
            <a:pPr algn="ctr">
              <a:lnSpc>
                <a:spcPts val="5759"/>
              </a:lnSpc>
            </a:pPr>
            <a:r>
              <a:rPr lang="en-US" sz="4800">
                <a:solidFill>
                  <a:srgbClr val="FFFFFF"/>
                </a:solidFill>
                <a:latin typeface="Times New Roman Bold"/>
              </a:rPr>
              <a:t>8.  Order Type </a:t>
            </a:r>
          </a:p>
          <a:p>
            <a:pPr algn="ctr">
              <a:lnSpc>
                <a:spcPts val="5759"/>
              </a:lnSpc>
            </a:pPr>
            <a:r>
              <a:rPr lang="en-US" sz="4800">
                <a:solidFill>
                  <a:srgbClr val="FFFFFF"/>
                </a:solidFill>
                <a:latin typeface="Times New Roman Bold"/>
              </a:rPr>
              <a:t>Contribution to Revenue: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 t="0" r="-144" b="0"/>
            </a:stretch>
          </a:blipFill>
        </p:spPr>
      </p:sp>
      <p:sp>
        <p:nvSpPr>
          <p:cNvPr name="TextBox 3" id="3"/>
          <p:cNvSpPr txBox="true"/>
          <p:nvPr/>
        </p:nvSpPr>
        <p:spPr>
          <a:xfrm rot="0">
            <a:off x="3116210" y="547687"/>
            <a:ext cx="13446032" cy="1409700"/>
          </a:xfrm>
          <a:prstGeom prst="rect">
            <a:avLst/>
          </a:prstGeom>
        </p:spPr>
        <p:txBody>
          <a:bodyPr anchor="t" rtlCol="false" tIns="0" lIns="0" bIns="0" rIns="0">
            <a:spAutoFit/>
          </a:bodyPr>
          <a:lstStyle/>
          <a:p>
            <a:pPr algn="ctr">
              <a:lnSpc>
                <a:spcPts val="9839"/>
              </a:lnSpc>
            </a:pPr>
            <a:r>
              <a:rPr lang="en-US" sz="8199">
                <a:solidFill>
                  <a:srgbClr val="FFFFFF"/>
                </a:solidFill>
                <a:latin typeface="Gill Sans Bold"/>
              </a:rPr>
              <a:t>Dashboard Components </a:t>
            </a:r>
          </a:p>
        </p:txBody>
      </p:sp>
      <p:sp>
        <p:nvSpPr>
          <p:cNvPr name="AutoShape 4" id="4"/>
          <p:cNvSpPr/>
          <p:nvPr/>
        </p:nvSpPr>
        <p:spPr>
          <a:xfrm flipH="true" flipV="true">
            <a:off x="6995626" y="3984616"/>
            <a:ext cx="882915" cy="977689"/>
          </a:xfrm>
          <a:prstGeom prst="line">
            <a:avLst/>
          </a:prstGeom>
          <a:ln cap="rnd" w="95250">
            <a:solidFill>
              <a:srgbClr val="FFFFFF"/>
            </a:solidFill>
            <a:prstDash val="solid"/>
            <a:headEnd type="none" len="sm" w="sm"/>
            <a:tailEnd type="triangle" len="med" w="lg"/>
          </a:ln>
        </p:spPr>
      </p:sp>
      <p:sp>
        <p:nvSpPr>
          <p:cNvPr name="Freeform 5" id="5"/>
          <p:cNvSpPr/>
          <p:nvPr/>
        </p:nvSpPr>
        <p:spPr>
          <a:xfrm flipH="false" flipV="false" rot="0">
            <a:off x="7937802" y="3021043"/>
            <a:ext cx="10134975" cy="5614908"/>
          </a:xfrm>
          <a:custGeom>
            <a:avLst/>
            <a:gdLst/>
            <a:ahLst/>
            <a:cxnLst/>
            <a:rect r="r" b="b" t="t" l="l"/>
            <a:pathLst>
              <a:path h="5614908" w="10134975">
                <a:moveTo>
                  <a:pt x="0" y="0"/>
                </a:moveTo>
                <a:lnTo>
                  <a:pt x="10134975" y="0"/>
                </a:lnTo>
                <a:lnTo>
                  <a:pt x="10134975" y="5614908"/>
                </a:lnTo>
                <a:lnTo>
                  <a:pt x="0" y="5614908"/>
                </a:lnTo>
                <a:lnTo>
                  <a:pt x="0" y="0"/>
                </a:lnTo>
                <a:close/>
              </a:path>
            </a:pathLst>
          </a:custGeom>
          <a:blipFill>
            <a:blip r:embed="rId3"/>
            <a:stretch>
              <a:fillRect l="-24799" t="-34678" r="-29966" b="-22382"/>
            </a:stretch>
          </a:blipFill>
        </p:spPr>
      </p:sp>
      <p:grpSp>
        <p:nvGrpSpPr>
          <p:cNvPr name="Group 6" id="6"/>
          <p:cNvGrpSpPr/>
          <p:nvPr/>
        </p:nvGrpSpPr>
        <p:grpSpPr>
          <a:xfrm rot="0">
            <a:off x="7727770" y="4319105"/>
            <a:ext cx="1966221" cy="2399938"/>
            <a:chOff x="0" y="0"/>
            <a:chExt cx="2621628" cy="3199917"/>
          </a:xfrm>
        </p:grpSpPr>
        <p:sp>
          <p:nvSpPr>
            <p:cNvPr name="Freeform 7" id="7"/>
            <p:cNvSpPr/>
            <p:nvPr/>
          </p:nvSpPr>
          <p:spPr>
            <a:xfrm flipH="false" flipV="false" rot="0">
              <a:off x="0" y="0"/>
              <a:ext cx="2621628" cy="3199917"/>
            </a:xfrm>
            <a:custGeom>
              <a:avLst/>
              <a:gdLst/>
              <a:ahLst/>
              <a:cxnLst/>
              <a:rect r="r" b="b" t="t" l="l"/>
              <a:pathLst>
                <a:path h="3199917" w="2621628">
                  <a:moveTo>
                    <a:pt x="0" y="548238"/>
                  </a:moveTo>
                  <a:cubicBezTo>
                    <a:pt x="0" y="245402"/>
                    <a:pt x="148365" y="0"/>
                    <a:pt x="331217" y="0"/>
                  </a:cubicBezTo>
                  <a:lnTo>
                    <a:pt x="2290410" y="0"/>
                  </a:lnTo>
                  <a:lnTo>
                    <a:pt x="2290410" y="22377"/>
                  </a:lnTo>
                  <a:lnTo>
                    <a:pt x="2290410" y="0"/>
                  </a:lnTo>
                  <a:cubicBezTo>
                    <a:pt x="2473263" y="0"/>
                    <a:pt x="2621628" y="245402"/>
                    <a:pt x="2621628" y="548238"/>
                  </a:cubicBezTo>
                  <a:lnTo>
                    <a:pt x="2608156" y="548238"/>
                  </a:lnTo>
                  <a:lnTo>
                    <a:pt x="2621628" y="548238"/>
                  </a:lnTo>
                  <a:lnTo>
                    <a:pt x="2621628" y="2651680"/>
                  </a:lnTo>
                  <a:lnTo>
                    <a:pt x="2608156" y="2651680"/>
                  </a:lnTo>
                  <a:lnTo>
                    <a:pt x="2621628" y="2651680"/>
                  </a:lnTo>
                  <a:cubicBezTo>
                    <a:pt x="2621628" y="2954516"/>
                    <a:pt x="2473263" y="3199917"/>
                    <a:pt x="2290410" y="3199917"/>
                  </a:cubicBezTo>
                  <a:lnTo>
                    <a:pt x="2290410" y="3177540"/>
                  </a:lnTo>
                  <a:lnTo>
                    <a:pt x="2290410" y="3199917"/>
                  </a:lnTo>
                  <a:lnTo>
                    <a:pt x="331217" y="3199917"/>
                  </a:lnTo>
                  <a:lnTo>
                    <a:pt x="331217" y="3177540"/>
                  </a:lnTo>
                  <a:lnTo>
                    <a:pt x="331217" y="3199917"/>
                  </a:lnTo>
                  <a:cubicBezTo>
                    <a:pt x="148365" y="3199917"/>
                    <a:pt x="0" y="2954516"/>
                    <a:pt x="0" y="2651680"/>
                  </a:cubicBezTo>
                  <a:lnTo>
                    <a:pt x="0" y="548238"/>
                  </a:lnTo>
                  <a:lnTo>
                    <a:pt x="13471" y="548238"/>
                  </a:lnTo>
                  <a:lnTo>
                    <a:pt x="0" y="548238"/>
                  </a:lnTo>
                  <a:moveTo>
                    <a:pt x="26943" y="548238"/>
                  </a:moveTo>
                  <a:lnTo>
                    <a:pt x="26943" y="2651680"/>
                  </a:lnTo>
                  <a:lnTo>
                    <a:pt x="13471" y="2651680"/>
                  </a:lnTo>
                  <a:lnTo>
                    <a:pt x="26943" y="2651680"/>
                  </a:lnTo>
                  <a:cubicBezTo>
                    <a:pt x="26943" y="2929603"/>
                    <a:pt x="163094" y="3155163"/>
                    <a:pt x="331217" y="3155163"/>
                  </a:cubicBezTo>
                  <a:lnTo>
                    <a:pt x="2290410" y="3155163"/>
                  </a:lnTo>
                  <a:cubicBezTo>
                    <a:pt x="2458534" y="3155163"/>
                    <a:pt x="2594685" y="2929603"/>
                    <a:pt x="2594685" y="2651680"/>
                  </a:cubicBezTo>
                  <a:lnTo>
                    <a:pt x="2594685" y="548238"/>
                  </a:lnTo>
                  <a:cubicBezTo>
                    <a:pt x="2594685" y="270315"/>
                    <a:pt x="2458534" y="44754"/>
                    <a:pt x="2290410" y="44754"/>
                  </a:cubicBezTo>
                  <a:lnTo>
                    <a:pt x="331217" y="44754"/>
                  </a:lnTo>
                  <a:lnTo>
                    <a:pt x="331217" y="22377"/>
                  </a:lnTo>
                  <a:lnTo>
                    <a:pt x="331217" y="44754"/>
                  </a:lnTo>
                  <a:cubicBezTo>
                    <a:pt x="163094" y="44754"/>
                    <a:pt x="26943" y="270315"/>
                    <a:pt x="26943" y="548238"/>
                  </a:cubicBezTo>
                  <a:close/>
                </a:path>
              </a:pathLst>
            </a:custGeom>
            <a:solidFill>
              <a:srgbClr val="FFFFFF"/>
            </a:solidFill>
          </p:spPr>
        </p:sp>
      </p:grpSp>
      <p:sp>
        <p:nvSpPr>
          <p:cNvPr name="TextBox 8" id="8"/>
          <p:cNvSpPr txBox="true"/>
          <p:nvPr/>
        </p:nvSpPr>
        <p:spPr>
          <a:xfrm rot="0">
            <a:off x="636140" y="2432041"/>
            <a:ext cx="7091630" cy="1685925"/>
          </a:xfrm>
          <a:prstGeom prst="rect">
            <a:avLst/>
          </a:prstGeom>
        </p:spPr>
        <p:txBody>
          <a:bodyPr anchor="t" rtlCol="false" tIns="0" lIns="0" bIns="0" rIns="0">
            <a:spAutoFit/>
          </a:bodyPr>
          <a:lstStyle/>
          <a:p>
            <a:pPr algn="ctr">
              <a:lnSpc>
                <a:spcPts val="6239"/>
              </a:lnSpc>
            </a:pPr>
            <a:r>
              <a:rPr lang="en-US" sz="5199">
                <a:solidFill>
                  <a:srgbClr val="FFFFFF"/>
                </a:solidFill>
                <a:latin typeface="Times New Roman Bold"/>
              </a:rPr>
              <a:t>9. Sum of Total Amount by Mode of Payment: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 t="0" r="-144" b="0"/>
            </a:stretch>
          </a:blipFill>
        </p:spPr>
      </p:sp>
      <p:sp>
        <p:nvSpPr>
          <p:cNvPr name="TextBox 3" id="3"/>
          <p:cNvSpPr txBox="true"/>
          <p:nvPr/>
        </p:nvSpPr>
        <p:spPr>
          <a:xfrm rot="0">
            <a:off x="3116210" y="658795"/>
            <a:ext cx="13446032" cy="1409700"/>
          </a:xfrm>
          <a:prstGeom prst="rect">
            <a:avLst/>
          </a:prstGeom>
        </p:spPr>
        <p:txBody>
          <a:bodyPr anchor="t" rtlCol="false" tIns="0" lIns="0" bIns="0" rIns="0">
            <a:spAutoFit/>
          </a:bodyPr>
          <a:lstStyle/>
          <a:p>
            <a:pPr algn="ctr">
              <a:lnSpc>
                <a:spcPts val="9839"/>
              </a:lnSpc>
            </a:pPr>
            <a:r>
              <a:rPr lang="en-US" sz="8199">
                <a:solidFill>
                  <a:srgbClr val="FFFFFF"/>
                </a:solidFill>
                <a:latin typeface="Gill Sans Bold"/>
              </a:rPr>
              <a:t>Dashboard Components </a:t>
            </a:r>
          </a:p>
        </p:txBody>
      </p:sp>
      <p:sp>
        <p:nvSpPr>
          <p:cNvPr name="TextBox 4" id="4"/>
          <p:cNvSpPr txBox="true"/>
          <p:nvPr/>
        </p:nvSpPr>
        <p:spPr>
          <a:xfrm rot="0">
            <a:off x="737825" y="2601895"/>
            <a:ext cx="5970984" cy="991870"/>
          </a:xfrm>
          <a:prstGeom prst="rect">
            <a:avLst/>
          </a:prstGeom>
        </p:spPr>
        <p:txBody>
          <a:bodyPr anchor="t" rtlCol="false" tIns="0" lIns="0" bIns="0" rIns="0">
            <a:spAutoFit/>
          </a:bodyPr>
          <a:lstStyle/>
          <a:p>
            <a:pPr algn="ctr">
              <a:lnSpc>
                <a:spcPts val="7279"/>
              </a:lnSpc>
            </a:pPr>
            <a:r>
              <a:rPr lang="en-US" sz="5199">
                <a:solidFill>
                  <a:srgbClr val="FFFFFF"/>
                </a:solidFill>
                <a:latin typeface="Times New Roman Bold"/>
              </a:rPr>
              <a:t>10. Total Sales Count</a:t>
            </a:r>
          </a:p>
        </p:txBody>
      </p:sp>
      <p:sp>
        <p:nvSpPr>
          <p:cNvPr name="Freeform 5" id="5"/>
          <p:cNvSpPr/>
          <p:nvPr/>
        </p:nvSpPr>
        <p:spPr>
          <a:xfrm flipH="false" flipV="false" rot="0">
            <a:off x="7937802" y="3021043"/>
            <a:ext cx="10134975" cy="5614908"/>
          </a:xfrm>
          <a:custGeom>
            <a:avLst/>
            <a:gdLst/>
            <a:ahLst/>
            <a:cxnLst/>
            <a:rect r="r" b="b" t="t" l="l"/>
            <a:pathLst>
              <a:path h="5614908" w="10134975">
                <a:moveTo>
                  <a:pt x="0" y="0"/>
                </a:moveTo>
                <a:lnTo>
                  <a:pt x="10134975" y="0"/>
                </a:lnTo>
                <a:lnTo>
                  <a:pt x="10134975" y="5614908"/>
                </a:lnTo>
                <a:lnTo>
                  <a:pt x="0" y="5614908"/>
                </a:lnTo>
                <a:lnTo>
                  <a:pt x="0" y="0"/>
                </a:lnTo>
                <a:close/>
              </a:path>
            </a:pathLst>
          </a:custGeom>
          <a:blipFill>
            <a:blip r:embed="rId3"/>
            <a:stretch>
              <a:fillRect l="-24799" t="-34678" r="-29966" b="-22382"/>
            </a:stretch>
          </a:blipFill>
        </p:spPr>
      </p:sp>
      <p:sp>
        <p:nvSpPr>
          <p:cNvPr name="AutoShape 6" id="6"/>
          <p:cNvSpPr/>
          <p:nvPr/>
        </p:nvSpPr>
        <p:spPr>
          <a:xfrm flipH="true" flipV="true">
            <a:off x="6708809" y="3197842"/>
            <a:ext cx="1750369" cy="424151"/>
          </a:xfrm>
          <a:prstGeom prst="line">
            <a:avLst/>
          </a:prstGeom>
          <a:ln cap="rnd" w="85725">
            <a:solidFill>
              <a:srgbClr val="FFFFFF"/>
            </a:solidFill>
            <a:prstDash val="solid"/>
            <a:headEnd type="none" len="sm" w="sm"/>
            <a:tailEnd type="triangle" len="med" w="lg"/>
          </a:ln>
        </p:spPr>
      </p:sp>
      <p:grpSp>
        <p:nvGrpSpPr>
          <p:cNvPr name="Group 7" id="7"/>
          <p:cNvGrpSpPr/>
          <p:nvPr/>
        </p:nvGrpSpPr>
        <p:grpSpPr>
          <a:xfrm rot="0">
            <a:off x="7901365" y="2801920"/>
            <a:ext cx="2472633" cy="1594944"/>
            <a:chOff x="0" y="0"/>
            <a:chExt cx="3707258" cy="2391326"/>
          </a:xfrm>
        </p:grpSpPr>
        <p:sp>
          <p:nvSpPr>
            <p:cNvPr name="Freeform 8" id="8"/>
            <p:cNvSpPr/>
            <p:nvPr/>
          </p:nvSpPr>
          <p:spPr>
            <a:xfrm flipH="false" flipV="false" rot="0">
              <a:off x="0" y="0"/>
              <a:ext cx="3707257" cy="2391326"/>
            </a:xfrm>
            <a:custGeom>
              <a:avLst/>
              <a:gdLst/>
              <a:ahLst/>
              <a:cxnLst/>
              <a:rect r="r" b="b" t="t" l="l"/>
              <a:pathLst>
                <a:path h="2391326" w="3707257">
                  <a:moveTo>
                    <a:pt x="0" y="409703"/>
                  </a:moveTo>
                  <a:cubicBezTo>
                    <a:pt x="0" y="183391"/>
                    <a:pt x="209804" y="0"/>
                    <a:pt x="468376" y="0"/>
                  </a:cubicBezTo>
                  <a:lnTo>
                    <a:pt x="3238881" y="0"/>
                  </a:lnTo>
                  <a:lnTo>
                    <a:pt x="3238881" y="16723"/>
                  </a:lnTo>
                  <a:lnTo>
                    <a:pt x="3238881" y="0"/>
                  </a:lnTo>
                  <a:cubicBezTo>
                    <a:pt x="3497453" y="0"/>
                    <a:pt x="3707257" y="183391"/>
                    <a:pt x="3707257" y="409703"/>
                  </a:cubicBezTo>
                  <a:lnTo>
                    <a:pt x="3688207" y="409703"/>
                  </a:lnTo>
                  <a:lnTo>
                    <a:pt x="3707257" y="409703"/>
                  </a:lnTo>
                  <a:lnTo>
                    <a:pt x="3707257" y="1981623"/>
                  </a:lnTo>
                  <a:lnTo>
                    <a:pt x="3688207" y="1981623"/>
                  </a:lnTo>
                  <a:lnTo>
                    <a:pt x="3707257" y="1981623"/>
                  </a:lnTo>
                  <a:cubicBezTo>
                    <a:pt x="3707257" y="2207935"/>
                    <a:pt x="3497453" y="2391326"/>
                    <a:pt x="3238881" y="2391326"/>
                  </a:cubicBezTo>
                  <a:lnTo>
                    <a:pt x="3238881" y="2374603"/>
                  </a:lnTo>
                  <a:lnTo>
                    <a:pt x="3238881" y="2391326"/>
                  </a:lnTo>
                  <a:lnTo>
                    <a:pt x="468376" y="2391326"/>
                  </a:lnTo>
                  <a:lnTo>
                    <a:pt x="468376" y="2374603"/>
                  </a:lnTo>
                  <a:lnTo>
                    <a:pt x="468376" y="2391326"/>
                  </a:lnTo>
                  <a:cubicBezTo>
                    <a:pt x="209804" y="2391326"/>
                    <a:pt x="0" y="2207935"/>
                    <a:pt x="0" y="1981623"/>
                  </a:cubicBezTo>
                  <a:lnTo>
                    <a:pt x="0" y="409703"/>
                  </a:lnTo>
                  <a:lnTo>
                    <a:pt x="19050" y="409703"/>
                  </a:lnTo>
                  <a:lnTo>
                    <a:pt x="0" y="409703"/>
                  </a:lnTo>
                  <a:moveTo>
                    <a:pt x="38100" y="409703"/>
                  </a:moveTo>
                  <a:lnTo>
                    <a:pt x="38100" y="1981623"/>
                  </a:lnTo>
                  <a:lnTo>
                    <a:pt x="19050" y="1981623"/>
                  </a:lnTo>
                  <a:lnTo>
                    <a:pt x="38100" y="1981623"/>
                  </a:lnTo>
                  <a:cubicBezTo>
                    <a:pt x="38100" y="2189317"/>
                    <a:pt x="230632" y="2357880"/>
                    <a:pt x="468376" y="2357880"/>
                  </a:cubicBezTo>
                  <a:lnTo>
                    <a:pt x="3238881" y="2357880"/>
                  </a:lnTo>
                  <a:cubicBezTo>
                    <a:pt x="3476625" y="2357880"/>
                    <a:pt x="3669157" y="2189317"/>
                    <a:pt x="3669157" y="1981623"/>
                  </a:cubicBezTo>
                  <a:lnTo>
                    <a:pt x="3669157" y="409703"/>
                  </a:lnTo>
                  <a:cubicBezTo>
                    <a:pt x="3669157" y="202009"/>
                    <a:pt x="3476625" y="33445"/>
                    <a:pt x="3238881" y="33445"/>
                  </a:cubicBezTo>
                  <a:lnTo>
                    <a:pt x="468376" y="33445"/>
                  </a:lnTo>
                  <a:lnTo>
                    <a:pt x="468376" y="16723"/>
                  </a:lnTo>
                  <a:lnTo>
                    <a:pt x="468376" y="33445"/>
                  </a:lnTo>
                  <a:cubicBezTo>
                    <a:pt x="230632" y="33445"/>
                    <a:pt x="38100" y="202009"/>
                    <a:pt x="38100" y="409703"/>
                  </a:cubicBezTo>
                  <a:close/>
                </a:path>
              </a:pathLst>
            </a:custGeom>
            <a:solidFill>
              <a:srgbClr val="FFFFFF"/>
            </a:solid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 t="0" r="-144" b="0"/>
            </a:stretch>
          </a:blipFill>
        </p:spPr>
      </p:sp>
      <p:sp>
        <p:nvSpPr>
          <p:cNvPr name="TextBox 3" id="3"/>
          <p:cNvSpPr txBox="true"/>
          <p:nvPr/>
        </p:nvSpPr>
        <p:spPr>
          <a:xfrm rot="0">
            <a:off x="3116210" y="671513"/>
            <a:ext cx="13446032" cy="1409700"/>
          </a:xfrm>
          <a:prstGeom prst="rect">
            <a:avLst/>
          </a:prstGeom>
        </p:spPr>
        <p:txBody>
          <a:bodyPr anchor="t" rtlCol="false" tIns="0" lIns="0" bIns="0" rIns="0">
            <a:spAutoFit/>
          </a:bodyPr>
          <a:lstStyle/>
          <a:p>
            <a:pPr algn="ctr">
              <a:lnSpc>
                <a:spcPts val="9839"/>
              </a:lnSpc>
            </a:pPr>
            <a:r>
              <a:rPr lang="en-US" sz="8199">
                <a:solidFill>
                  <a:srgbClr val="FFFFFF"/>
                </a:solidFill>
                <a:latin typeface="Gill Sans Bold"/>
              </a:rPr>
              <a:t>Dashboard Components </a:t>
            </a:r>
          </a:p>
        </p:txBody>
      </p:sp>
      <p:sp>
        <p:nvSpPr>
          <p:cNvPr name="TextBox 4" id="4"/>
          <p:cNvSpPr txBox="true"/>
          <p:nvPr/>
        </p:nvSpPr>
        <p:spPr>
          <a:xfrm rot="0">
            <a:off x="-257803" y="2577072"/>
            <a:ext cx="7408773" cy="1685925"/>
          </a:xfrm>
          <a:prstGeom prst="rect">
            <a:avLst/>
          </a:prstGeom>
        </p:spPr>
        <p:txBody>
          <a:bodyPr anchor="t" rtlCol="false" tIns="0" lIns="0" bIns="0" rIns="0">
            <a:spAutoFit/>
          </a:bodyPr>
          <a:lstStyle/>
          <a:p>
            <a:pPr algn="ctr">
              <a:lnSpc>
                <a:spcPts val="6239"/>
              </a:lnSpc>
            </a:pPr>
            <a:r>
              <a:rPr lang="en-US" sz="5199">
                <a:solidFill>
                  <a:srgbClr val="FFFFFF"/>
                </a:solidFill>
                <a:latin typeface="Times New Roman Bold"/>
              </a:rPr>
              <a:t>11. Total Revenue </a:t>
            </a:r>
          </a:p>
          <a:p>
            <a:pPr algn="ctr">
              <a:lnSpc>
                <a:spcPts val="6239"/>
              </a:lnSpc>
            </a:pPr>
            <a:r>
              <a:rPr lang="en-US" sz="5199">
                <a:solidFill>
                  <a:srgbClr val="FFFFFF"/>
                </a:solidFill>
                <a:latin typeface="Times New Roman Bold"/>
              </a:rPr>
              <a:t>Generated:</a:t>
            </a:r>
          </a:p>
        </p:txBody>
      </p:sp>
      <p:sp>
        <p:nvSpPr>
          <p:cNvPr name="Freeform 5" id="5"/>
          <p:cNvSpPr/>
          <p:nvPr/>
        </p:nvSpPr>
        <p:spPr>
          <a:xfrm flipH="false" flipV="false" rot="0">
            <a:off x="7937802" y="3021043"/>
            <a:ext cx="10134975" cy="5614908"/>
          </a:xfrm>
          <a:custGeom>
            <a:avLst/>
            <a:gdLst/>
            <a:ahLst/>
            <a:cxnLst/>
            <a:rect r="r" b="b" t="t" l="l"/>
            <a:pathLst>
              <a:path h="5614908" w="10134975">
                <a:moveTo>
                  <a:pt x="0" y="0"/>
                </a:moveTo>
                <a:lnTo>
                  <a:pt x="10134975" y="0"/>
                </a:lnTo>
                <a:lnTo>
                  <a:pt x="10134975" y="5614908"/>
                </a:lnTo>
                <a:lnTo>
                  <a:pt x="0" y="5614908"/>
                </a:lnTo>
                <a:lnTo>
                  <a:pt x="0" y="0"/>
                </a:lnTo>
                <a:close/>
              </a:path>
            </a:pathLst>
          </a:custGeom>
          <a:blipFill>
            <a:blip r:embed="rId3"/>
            <a:stretch>
              <a:fillRect l="-24799" t="-34678" r="-29966" b="-22382"/>
            </a:stretch>
          </a:blipFill>
        </p:spPr>
      </p:sp>
      <p:sp>
        <p:nvSpPr>
          <p:cNvPr name="AutoShape 6" id="6"/>
          <p:cNvSpPr/>
          <p:nvPr/>
        </p:nvSpPr>
        <p:spPr>
          <a:xfrm flipH="true" flipV="true">
            <a:off x="6044679" y="3021043"/>
            <a:ext cx="4301448" cy="543988"/>
          </a:xfrm>
          <a:prstGeom prst="line">
            <a:avLst/>
          </a:prstGeom>
          <a:ln cap="rnd" w="95250">
            <a:solidFill>
              <a:srgbClr val="FFFFFF"/>
            </a:solidFill>
            <a:prstDash val="solid"/>
            <a:headEnd type="none" len="sm" w="sm"/>
            <a:tailEnd type="triangle" len="med" w="lg"/>
          </a:ln>
        </p:spPr>
      </p:sp>
      <p:grpSp>
        <p:nvGrpSpPr>
          <p:cNvPr name="Group 7" id="7"/>
          <p:cNvGrpSpPr/>
          <p:nvPr/>
        </p:nvGrpSpPr>
        <p:grpSpPr>
          <a:xfrm rot="0">
            <a:off x="10346127" y="2543475"/>
            <a:ext cx="2653876" cy="2043112"/>
            <a:chOff x="0" y="0"/>
            <a:chExt cx="3538501" cy="2724150"/>
          </a:xfrm>
        </p:grpSpPr>
        <p:sp>
          <p:nvSpPr>
            <p:cNvPr name="Freeform 8" id="8"/>
            <p:cNvSpPr/>
            <p:nvPr/>
          </p:nvSpPr>
          <p:spPr>
            <a:xfrm flipH="false" flipV="false" rot="0">
              <a:off x="0" y="0"/>
              <a:ext cx="3538500" cy="2724150"/>
            </a:xfrm>
            <a:custGeom>
              <a:avLst/>
              <a:gdLst/>
              <a:ahLst/>
              <a:cxnLst/>
              <a:rect r="r" b="b" t="t" l="l"/>
              <a:pathLst>
                <a:path h="2724150" w="3538500">
                  <a:moveTo>
                    <a:pt x="0" y="466725"/>
                  </a:moveTo>
                  <a:cubicBezTo>
                    <a:pt x="0" y="208915"/>
                    <a:pt x="200254" y="0"/>
                    <a:pt x="447055" y="0"/>
                  </a:cubicBezTo>
                  <a:lnTo>
                    <a:pt x="3091445" y="0"/>
                  </a:lnTo>
                  <a:lnTo>
                    <a:pt x="3091445" y="19050"/>
                  </a:lnTo>
                  <a:lnTo>
                    <a:pt x="3091445" y="0"/>
                  </a:lnTo>
                  <a:cubicBezTo>
                    <a:pt x="3338247" y="0"/>
                    <a:pt x="3538500" y="208915"/>
                    <a:pt x="3538500" y="466725"/>
                  </a:cubicBezTo>
                  <a:lnTo>
                    <a:pt x="3520317" y="466725"/>
                  </a:lnTo>
                  <a:lnTo>
                    <a:pt x="3538500" y="466725"/>
                  </a:lnTo>
                  <a:lnTo>
                    <a:pt x="3538500" y="2257425"/>
                  </a:lnTo>
                  <a:lnTo>
                    <a:pt x="3520317" y="2257425"/>
                  </a:lnTo>
                  <a:lnTo>
                    <a:pt x="3538500" y="2257425"/>
                  </a:lnTo>
                  <a:cubicBezTo>
                    <a:pt x="3538500" y="2515235"/>
                    <a:pt x="3338247" y="2724150"/>
                    <a:pt x="3091445" y="2724150"/>
                  </a:cubicBezTo>
                  <a:lnTo>
                    <a:pt x="3091445" y="2705100"/>
                  </a:lnTo>
                  <a:lnTo>
                    <a:pt x="3091445" y="2724150"/>
                  </a:lnTo>
                  <a:lnTo>
                    <a:pt x="447055" y="2724150"/>
                  </a:lnTo>
                  <a:lnTo>
                    <a:pt x="447055" y="2705100"/>
                  </a:lnTo>
                  <a:lnTo>
                    <a:pt x="447055" y="2724150"/>
                  </a:lnTo>
                  <a:cubicBezTo>
                    <a:pt x="200254" y="2724150"/>
                    <a:pt x="0" y="2515235"/>
                    <a:pt x="0" y="2257425"/>
                  </a:cubicBezTo>
                  <a:lnTo>
                    <a:pt x="0" y="466725"/>
                  </a:lnTo>
                  <a:lnTo>
                    <a:pt x="18183" y="466725"/>
                  </a:lnTo>
                  <a:lnTo>
                    <a:pt x="0" y="466725"/>
                  </a:lnTo>
                  <a:moveTo>
                    <a:pt x="36366" y="466725"/>
                  </a:moveTo>
                  <a:lnTo>
                    <a:pt x="36366" y="2257425"/>
                  </a:lnTo>
                  <a:lnTo>
                    <a:pt x="18183" y="2257425"/>
                  </a:lnTo>
                  <a:lnTo>
                    <a:pt x="36366" y="2257425"/>
                  </a:lnTo>
                  <a:cubicBezTo>
                    <a:pt x="36366" y="2494026"/>
                    <a:pt x="220133" y="2686050"/>
                    <a:pt x="447055" y="2686050"/>
                  </a:cubicBezTo>
                  <a:lnTo>
                    <a:pt x="3091445" y="2686050"/>
                  </a:lnTo>
                  <a:cubicBezTo>
                    <a:pt x="3318367" y="2686050"/>
                    <a:pt x="3502135" y="2494026"/>
                    <a:pt x="3502135" y="2257425"/>
                  </a:cubicBezTo>
                  <a:lnTo>
                    <a:pt x="3502135" y="466725"/>
                  </a:lnTo>
                  <a:cubicBezTo>
                    <a:pt x="3502135" y="230124"/>
                    <a:pt x="3318367" y="38100"/>
                    <a:pt x="3091445" y="38100"/>
                  </a:cubicBezTo>
                  <a:lnTo>
                    <a:pt x="447055" y="38100"/>
                  </a:lnTo>
                  <a:lnTo>
                    <a:pt x="447055" y="19050"/>
                  </a:lnTo>
                  <a:lnTo>
                    <a:pt x="447055" y="38100"/>
                  </a:lnTo>
                  <a:cubicBezTo>
                    <a:pt x="220133" y="38100"/>
                    <a:pt x="36366" y="230124"/>
                    <a:pt x="36366" y="466725"/>
                  </a:cubicBezTo>
                  <a:close/>
                </a:path>
              </a:pathLst>
            </a:custGeom>
            <a:solidFill>
              <a:srgbClr val="FFFFFF"/>
            </a:solid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sp>
        <p:nvSpPr>
          <p:cNvPr name="TextBox 3" id="3"/>
          <p:cNvSpPr txBox="true"/>
          <p:nvPr/>
        </p:nvSpPr>
        <p:spPr>
          <a:xfrm rot="0">
            <a:off x="1123950" y="2790775"/>
            <a:ext cx="15347763" cy="6856476"/>
          </a:xfrm>
          <a:prstGeom prst="rect">
            <a:avLst/>
          </a:prstGeom>
        </p:spPr>
        <p:txBody>
          <a:bodyPr anchor="t" rtlCol="false" tIns="0" lIns="0" bIns="0" rIns="0">
            <a:spAutoFit/>
          </a:bodyPr>
          <a:lstStyle/>
          <a:p>
            <a:pPr algn="just" marL="685480" indent="-342740" lvl="1">
              <a:lnSpc>
                <a:spcPts val="4571"/>
              </a:lnSpc>
              <a:buFont typeface="Arial"/>
              <a:buChar char="•"/>
            </a:pPr>
            <a:r>
              <a:rPr lang="en-US" sz="3174" strike="noStrike" u="none">
                <a:solidFill>
                  <a:srgbClr val="FFFFFF"/>
                </a:solidFill>
                <a:latin typeface="Arimo Bold"/>
              </a:rPr>
              <a:t>Lack of Data Visibility:</a:t>
            </a:r>
            <a:r>
              <a:rPr lang="en-US" sz="3174" strike="noStrike" u="none">
                <a:solidFill>
                  <a:srgbClr val="FFFFFF"/>
                </a:solidFill>
                <a:latin typeface="Arimo"/>
              </a:rPr>
              <a:t> Vendors often struggle with limited visibility into their daily operations. The dashboard provides a centralized platform to view and analyze data, overcoming this challenge.</a:t>
            </a:r>
          </a:p>
          <a:p>
            <a:pPr algn="just" marL="685480" indent="-342740" lvl="1">
              <a:lnSpc>
                <a:spcPts val="4571"/>
              </a:lnSpc>
              <a:buFont typeface="Arial"/>
              <a:buChar char="•"/>
            </a:pPr>
            <a:r>
              <a:rPr lang="en-US" sz="3174" strike="noStrike" u="none">
                <a:solidFill>
                  <a:srgbClr val="FFFFFF"/>
                </a:solidFill>
                <a:latin typeface="Arimo Bold"/>
              </a:rPr>
              <a:t>Inefficient Food Preparation:</a:t>
            </a:r>
            <a:r>
              <a:rPr lang="en-US" sz="3174" strike="noStrike" u="none">
                <a:solidFill>
                  <a:srgbClr val="FFFFFF"/>
                </a:solidFill>
                <a:latin typeface="Arimo"/>
              </a:rPr>
              <a:t> Without insights, vendors may over-prepare or under-prepare food items, leading to wastage or customer dissatisfaction. The dashboard helps vendors prepare food more efficiently.</a:t>
            </a:r>
          </a:p>
          <a:p>
            <a:pPr algn="just" marL="685480" indent="-342740" lvl="1">
              <a:lnSpc>
                <a:spcPts val="4571"/>
              </a:lnSpc>
              <a:buFont typeface="Arial"/>
              <a:buChar char="•"/>
            </a:pPr>
            <a:r>
              <a:rPr lang="en-US" sz="3174" strike="noStrike" u="none">
                <a:solidFill>
                  <a:srgbClr val="FFFFFF"/>
                </a:solidFill>
                <a:latin typeface="Arimo Bold"/>
              </a:rPr>
              <a:t>Inventory Costs:</a:t>
            </a:r>
            <a:r>
              <a:rPr lang="en-US" sz="3174" strike="noStrike" u="none">
                <a:solidFill>
                  <a:srgbClr val="FFFFFF"/>
                </a:solidFill>
                <a:latin typeface="Arimo"/>
              </a:rPr>
              <a:t> Maintaining a large inventory can be costly. The dashboard helps vendors optimize their inventory levels, reducing costs associated with excess ingredients.</a:t>
            </a:r>
          </a:p>
          <a:p>
            <a:pPr algn="just" marL="685480" indent="-342740" lvl="1">
              <a:lnSpc>
                <a:spcPts val="4571"/>
              </a:lnSpc>
              <a:buFont typeface="Arial"/>
              <a:buChar char="•"/>
            </a:pPr>
            <a:r>
              <a:rPr lang="en-US" sz="3174" strike="noStrike" u="none">
                <a:solidFill>
                  <a:srgbClr val="FFFFFF"/>
                </a:solidFill>
                <a:latin typeface="Arimo Bold"/>
              </a:rPr>
              <a:t>Waiting time: </a:t>
            </a:r>
            <a:r>
              <a:rPr lang="en-US" sz="3174" strike="noStrike" u="none">
                <a:solidFill>
                  <a:srgbClr val="FFFFFF"/>
                </a:solidFill>
                <a:latin typeface="Arimo"/>
              </a:rPr>
              <a:t>Vendor was often struggling with delivering the food item in proper time.This Problem has been solved using Power BI Dashboard.</a:t>
            </a:r>
          </a:p>
          <a:p>
            <a:pPr algn="just">
              <a:lnSpc>
                <a:spcPts val="4571"/>
              </a:lnSpc>
            </a:pPr>
          </a:p>
        </p:txBody>
      </p:sp>
      <p:sp>
        <p:nvSpPr>
          <p:cNvPr name="TextBox 4" id="4"/>
          <p:cNvSpPr txBox="true"/>
          <p:nvPr/>
        </p:nvSpPr>
        <p:spPr>
          <a:xfrm rot="0">
            <a:off x="1462133" y="981075"/>
            <a:ext cx="15347762" cy="1620393"/>
          </a:xfrm>
          <a:prstGeom prst="rect">
            <a:avLst/>
          </a:prstGeom>
        </p:spPr>
        <p:txBody>
          <a:bodyPr anchor="t" rtlCol="false" tIns="0" lIns="0" bIns="0" rIns="0">
            <a:spAutoFit/>
          </a:bodyPr>
          <a:lstStyle/>
          <a:p>
            <a:pPr algn="ctr">
              <a:lnSpc>
                <a:spcPts val="6155"/>
              </a:lnSpc>
            </a:pPr>
            <a:r>
              <a:rPr lang="en-US" sz="5699" spc="220">
                <a:solidFill>
                  <a:srgbClr val="FFFFFF"/>
                </a:solidFill>
                <a:latin typeface="Luthier Bold"/>
              </a:rPr>
              <a:t>Challenges solved with the help of Power BI DashBoard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sp>
        <p:nvSpPr>
          <p:cNvPr name="TextBox 3" id="3"/>
          <p:cNvSpPr txBox="true"/>
          <p:nvPr/>
        </p:nvSpPr>
        <p:spPr>
          <a:xfrm rot="0">
            <a:off x="1884024" y="1547292"/>
            <a:ext cx="14519952" cy="1409700"/>
          </a:xfrm>
          <a:prstGeom prst="rect">
            <a:avLst/>
          </a:prstGeom>
        </p:spPr>
        <p:txBody>
          <a:bodyPr anchor="t" rtlCol="false" tIns="0" lIns="0" bIns="0" rIns="0">
            <a:spAutoFit/>
          </a:bodyPr>
          <a:lstStyle/>
          <a:p>
            <a:pPr algn="ctr">
              <a:lnSpc>
                <a:spcPts val="9839"/>
              </a:lnSpc>
            </a:pPr>
            <a:r>
              <a:rPr lang="en-US" sz="8199">
                <a:solidFill>
                  <a:srgbClr val="FFFFFF"/>
                </a:solidFill>
                <a:latin typeface="Gill Sans Bold"/>
              </a:rPr>
              <a:t>Where to access dashboard ?  </a:t>
            </a:r>
          </a:p>
        </p:txBody>
      </p:sp>
      <p:sp>
        <p:nvSpPr>
          <p:cNvPr name="TextBox 4" id="4"/>
          <p:cNvSpPr txBox="true"/>
          <p:nvPr/>
        </p:nvSpPr>
        <p:spPr>
          <a:xfrm rot="0">
            <a:off x="2420984" y="3515720"/>
            <a:ext cx="13446032" cy="4147820"/>
          </a:xfrm>
          <a:prstGeom prst="rect">
            <a:avLst/>
          </a:prstGeom>
        </p:spPr>
        <p:txBody>
          <a:bodyPr anchor="t" rtlCol="false" tIns="0" lIns="0" bIns="0" rIns="0">
            <a:spAutoFit/>
          </a:bodyPr>
          <a:lstStyle/>
          <a:p>
            <a:pPr>
              <a:lnSpc>
                <a:spcPts val="6580"/>
              </a:lnSpc>
            </a:pPr>
            <a:r>
              <a:rPr lang="en-US" sz="4700">
                <a:solidFill>
                  <a:srgbClr val="FFFFFF"/>
                </a:solidFill>
                <a:latin typeface="Luthier Bold"/>
              </a:rPr>
              <a:t>Dashboard can be accessed from following system :-</a:t>
            </a:r>
          </a:p>
          <a:p>
            <a:pPr marL="1014732" indent="-507366" lvl="1">
              <a:lnSpc>
                <a:spcPts val="6580"/>
              </a:lnSpc>
              <a:buFont typeface="Arial"/>
              <a:buChar char="•"/>
            </a:pPr>
            <a:r>
              <a:rPr lang="en-US" sz="4700">
                <a:solidFill>
                  <a:srgbClr val="FFFFFF"/>
                </a:solidFill>
                <a:latin typeface="Luthier Bold"/>
              </a:rPr>
              <a:t>Windows</a:t>
            </a:r>
          </a:p>
          <a:p>
            <a:pPr marL="1014732" indent="-507366" lvl="1">
              <a:lnSpc>
                <a:spcPts val="6580"/>
              </a:lnSpc>
              <a:buFont typeface="Arial"/>
              <a:buChar char="•"/>
            </a:pPr>
            <a:r>
              <a:rPr lang="en-US" sz="4700">
                <a:solidFill>
                  <a:srgbClr val="FFFFFF"/>
                </a:solidFill>
                <a:latin typeface="Luthier Bold"/>
              </a:rPr>
              <a:t>Mac</a:t>
            </a:r>
          </a:p>
          <a:p>
            <a:pPr marL="1014732" indent="-507366" lvl="1">
              <a:lnSpc>
                <a:spcPts val="6580"/>
              </a:lnSpc>
              <a:buFont typeface="Arial"/>
              <a:buChar char="•"/>
            </a:pPr>
            <a:r>
              <a:rPr lang="en-US" sz="4700">
                <a:solidFill>
                  <a:srgbClr val="FFFFFF"/>
                </a:solidFill>
                <a:latin typeface="Luthier Bold"/>
              </a:rPr>
              <a:t>Android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500FF">
                <a:alpha val="100000"/>
              </a:srgbClr>
            </a:gs>
            <a:gs pos="100000">
              <a:srgbClr val="000000">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5780780">
            <a:off x="-3839225" y="-788148"/>
            <a:ext cx="6085270" cy="608527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5757">
                    <a:alpha val="70000"/>
                  </a:srgbClr>
                </a:gs>
                <a:gs pos="100000">
                  <a:srgbClr val="8C52FF">
                    <a:alpha val="70000"/>
                  </a:srgbClr>
                </a:gs>
              </a:gsLst>
              <a:lin ang="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5400000">
            <a:off x="1814115" y="4015602"/>
            <a:ext cx="6474578" cy="3896519"/>
          </a:xfrm>
          <a:custGeom>
            <a:avLst/>
            <a:gdLst/>
            <a:ahLst/>
            <a:cxnLst/>
            <a:rect r="r" b="b" t="t" l="l"/>
            <a:pathLst>
              <a:path h="3896519" w="6474578">
                <a:moveTo>
                  <a:pt x="0" y="0"/>
                </a:moveTo>
                <a:lnTo>
                  <a:pt x="6474578" y="0"/>
                </a:lnTo>
                <a:lnTo>
                  <a:pt x="6474578" y="3896518"/>
                </a:lnTo>
                <a:lnTo>
                  <a:pt x="0" y="38965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982007" y="3420679"/>
            <a:ext cx="2124093" cy="2124093"/>
            <a:chOff x="0" y="0"/>
            <a:chExt cx="2832124" cy="2832124"/>
          </a:xfrm>
        </p:grpSpPr>
        <p:sp>
          <p:nvSpPr>
            <p:cNvPr name="Freeform 7" id="7"/>
            <p:cNvSpPr/>
            <p:nvPr/>
          </p:nvSpPr>
          <p:spPr>
            <a:xfrm flipH="false" flipV="false" rot="0">
              <a:off x="19050" y="19050"/>
              <a:ext cx="2794000" cy="2794000"/>
            </a:xfrm>
            <a:custGeom>
              <a:avLst/>
              <a:gdLst/>
              <a:ahLst/>
              <a:cxnLst/>
              <a:rect r="r" b="b" t="t" l="l"/>
              <a:pathLst>
                <a:path h="2794000" w="2794000">
                  <a:moveTo>
                    <a:pt x="0" y="1397000"/>
                  </a:moveTo>
                  <a:cubicBezTo>
                    <a:pt x="0" y="625475"/>
                    <a:pt x="625475" y="0"/>
                    <a:pt x="1397000" y="0"/>
                  </a:cubicBezTo>
                  <a:cubicBezTo>
                    <a:pt x="2168525" y="0"/>
                    <a:pt x="2794000" y="625475"/>
                    <a:pt x="2794000" y="1397000"/>
                  </a:cubicBezTo>
                  <a:cubicBezTo>
                    <a:pt x="2794000" y="2168525"/>
                    <a:pt x="2168525" y="2794000"/>
                    <a:pt x="1397000" y="2794000"/>
                  </a:cubicBezTo>
                  <a:cubicBezTo>
                    <a:pt x="625475" y="2794000"/>
                    <a:pt x="0" y="2168525"/>
                    <a:pt x="0" y="1397000"/>
                  </a:cubicBezTo>
                  <a:close/>
                </a:path>
              </a:pathLst>
            </a:custGeom>
            <a:blipFill>
              <a:blip r:embed="rId4"/>
              <a:stretch>
                <a:fillRect l="-60112" t="-50174" r="-65290" b="0"/>
              </a:stretch>
            </a:blipFill>
          </p:spPr>
        </p:sp>
        <p:sp>
          <p:nvSpPr>
            <p:cNvPr name="Freeform 8" id="8"/>
            <p:cNvSpPr/>
            <p:nvPr/>
          </p:nvSpPr>
          <p:spPr>
            <a:xfrm flipH="false" flipV="false" rot="0">
              <a:off x="0" y="0"/>
              <a:ext cx="2832100" cy="2832100"/>
            </a:xfrm>
            <a:custGeom>
              <a:avLst/>
              <a:gdLst/>
              <a:ahLst/>
              <a:cxnLst/>
              <a:rect r="r" b="b" t="t" l="l"/>
              <a:pathLst>
                <a:path h="2832100" w="2832100">
                  <a:moveTo>
                    <a:pt x="0" y="1416050"/>
                  </a:moveTo>
                  <a:cubicBezTo>
                    <a:pt x="0" y="633984"/>
                    <a:pt x="633984" y="0"/>
                    <a:pt x="1416050" y="0"/>
                  </a:cubicBezTo>
                  <a:lnTo>
                    <a:pt x="1416050" y="19050"/>
                  </a:lnTo>
                  <a:lnTo>
                    <a:pt x="1416050" y="0"/>
                  </a:lnTo>
                  <a:cubicBezTo>
                    <a:pt x="2198116" y="0"/>
                    <a:pt x="2832100" y="633984"/>
                    <a:pt x="2832100" y="1416050"/>
                  </a:cubicBezTo>
                  <a:lnTo>
                    <a:pt x="2813050" y="1416050"/>
                  </a:lnTo>
                  <a:lnTo>
                    <a:pt x="2832100" y="1416050"/>
                  </a:lnTo>
                  <a:cubicBezTo>
                    <a:pt x="2832100" y="2198116"/>
                    <a:pt x="2198116" y="2832100"/>
                    <a:pt x="1416050" y="2832100"/>
                  </a:cubicBezTo>
                  <a:lnTo>
                    <a:pt x="1416050" y="2813050"/>
                  </a:lnTo>
                  <a:lnTo>
                    <a:pt x="1416050" y="2832100"/>
                  </a:lnTo>
                  <a:cubicBezTo>
                    <a:pt x="633984" y="2832100"/>
                    <a:pt x="0" y="2198116"/>
                    <a:pt x="0" y="1416050"/>
                  </a:cubicBezTo>
                  <a:lnTo>
                    <a:pt x="19050" y="1416050"/>
                  </a:lnTo>
                  <a:lnTo>
                    <a:pt x="38100" y="1416050"/>
                  </a:lnTo>
                  <a:lnTo>
                    <a:pt x="19050" y="1416050"/>
                  </a:lnTo>
                  <a:lnTo>
                    <a:pt x="0" y="1416050"/>
                  </a:lnTo>
                  <a:moveTo>
                    <a:pt x="38100" y="1416050"/>
                  </a:moveTo>
                  <a:cubicBezTo>
                    <a:pt x="38100" y="1426591"/>
                    <a:pt x="29591" y="1435100"/>
                    <a:pt x="19050" y="1435100"/>
                  </a:cubicBezTo>
                  <a:cubicBezTo>
                    <a:pt x="8509" y="1435100"/>
                    <a:pt x="0" y="1426591"/>
                    <a:pt x="0" y="1416050"/>
                  </a:cubicBezTo>
                  <a:cubicBezTo>
                    <a:pt x="0" y="1405509"/>
                    <a:pt x="8509" y="1397000"/>
                    <a:pt x="19050" y="1397000"/>
                  </a:cubicBezTo>
                  <a:cubicBezTo>
                    <a:pt x="29591" y="1397000"/>
                    <a:pt x="38100" y="1405509"/>
                    <a:pt x="38100" y="1416050"/>
                  </a:cubicBezTo>
                  <a:cubicBezTo>
                    <a:pt x="38100" y="2177034"/>
                    <a:pt x="655066" y="2794000"/>
                    <a:pt x="1416050" y="2794000"/>
                  </a:cubicBezTo>
                  <a:cubicBezTo>
                    <a:pt x="2177034" y="2794000"/>
                    <a:pt x="2794000" y="2177034"/>
                    <a:pt x="2794000" y="1416050"/>
                  </a:cubicBezTo>
                  <a:cubicBezTo>
                    <a:pt x="2794000" y="655066"/>
                    <a:pt x="2177034" y="38100"/>
                    <a:pt x="1416050" y="38100"/>
                  </a:cubicBezTo>
                  <a:lnTo>
                    <a:pt x="1416050" y="19050"/>
                  </a:lnTo>
                  <a:lnTo>
                    <a:pt x="1416050" y="38100"/>
                  </a:lnTo>
                  <a:cubicBezTo>
                    <a:pt x="655066" y="38100"/>
                    <a:pt x="38100" y="655066"/>
                    <a:pt x="38100" y="1416050"/>
                  </a:cubicBezTo>
                  <a:close/>
                </a:path>
              </a:pathLst>
            </a:custGeom>
            <a:solidFill>
              <a:srgbClr val="FFFFFF"/>
            </a:solidFill>
          </p:spPr>
        </p:sp>
      </p:grpSp>
      <p:sp>
        <p:nvSpPr>
          <p:cNvPr name="Freeform 9" id="9"/>
          <p:cNvSpPr/>
          <p:nvPr/>
        </p:nvSpPr>
        <p:spPr>
          <a:xfrm flipH="false" flipV="false" rot="-5400000">
            <a:off x="5899358" y="4034652"/>
            <a:ext cx="6474578" cy="3896519"/>
          </a:xfrm>
          <a:custGeom>
            <a:avLst/>
            <a:gdLst/>
            <a:ahLst/>
            <a:cxnLst/>
            <a:rect r="r" b="b" t="t" l="l"/>
            <a:pathLst>
              <a:path h="3896519" w="6474578">
                <a:moveTo>
                  <a:pt x="0" y="0"/>
                </a:moveTo>
                <a:lnTo>
                  <a:pt x="6474578" y="0"/>
                </a:lnTo>
                <a:lnTo>
                  <a:pt x="6474578" y="3896518"/>
                </a:lnTo>
                <a:lnTo>
                  <a:pt x="0" y="38965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8084126" y="3408825"/>
            <a:ext cx="2124093" cy="2124093"/>
            <a:chOff x="0" y="0"/>
            <a:chExt cx="2832124" cy="2832124"/>
          </a:xfrm>
        </p:grpSpPr>
        <p:sp>
          <p:nvSpPr>
            <p:cNvPr name="Freeform 11" id="11"/>
            <p:cNvSpPr/>
            <p:nvPr/>
          </p:nvSpPr>
          <p:spPr>
            <a:xfrm flipH="false" flipV="false" rot="0">
              <a:off x="19050" y="19050"/>
              <a:ext cx="2794000" cy="2794000"/>
            </a:xfrm>
            <a:custGeom>
              <a:avLst/>
              <a:gdLst/>
              <a:ahLst/>
              <a:cxnLst/>
              <a:rect r="r" b="b" t="t" l="l"/>
              <a:pathLst>
                <a:path h="2794000" w="2794000">
                  <a:moveTo>
                    <a:pt x="0" y="1397000"/>
                  </a:moveTo>
                  <a:cubicBezTo>
                    <a:pt x="0" y="625475"/>
                    <a:pt x="625475" y="0"/>
                    <a:pt x="1397000" y="0"/>
                  </a:cubicBezTo>
                  <a:cubicBezTo>
                    <a:pt x="2168525" y="0"/>
                    <a:pt x="2794000" y="625475"/>
                    <a:pt x="2794000" y="1397000"/>
                  </a:cubicBezTo>
                  <a:cubicBezTo>
                    <a:pt x="2794000" y="2168525"/>
                    <a:pt x="2168525" y="2794000"/>
                    <a:pt x="1397000" y="2794000"/>
                  </a:cubicBezTo>
                  <a:cubicBezTo>
                    <a:pt x="625475" y="2794000"/>
                    <a:pt x="0" y="2168525"/>
                    <a:pt x="0" y="1397000"/>
                  </a:cubicBezTo>
                  <a:close/>
                </a:path>
              </a:pathLst>
            </a:custGeom>
            <a:blipFill>
              <a:blip r:embed="rId5"/>
              <a:stretch>
                <a:fillRect l="-25944" t="-6002" r="-25762" b="-45704"/>
              </a:stretch>
            </a:blipFill>
          </p:spPr>
        </p:sp>
        <p:sp>
          <p:nvSpPr>
            <p:cNvPr name="Freeform 12" id="12"/>
            <p:cNvSpPr/>
            <p:nvPr/>
          </p:nvSpPr>
          <p:spPr>
            <a:xfrm flipH="false" flipV="false" rot="0">
              <a:off x="0" y="0"/>
              <a:ext cx="2832100" cy="2832100"/>
            </a:xfrm>
            <a:custGeom>
              <a:avLst/>
              <a:gdLst/>
              <a:ahLst/>
              <a:cxnLst/>
              <a:rect r="r" b="b" t="t" l="l"/>
              <a:pathLst>
                <a:path h="2832100" w="2832100">
                  <a:moveTo>
                    <a:pt x="0" y="1416050"/>
                  </a:moveTo>
                  <a:cubicBezTo>
                    <a:pt x="0" y="633984"/>
                    <a:pt x="633984" y="0"/>
                    <a:pt x="1416050" y="0"/>
                  </a:cubicBezTo>
                  <a:lnTo>
                    <a:pt x="1416050" y="19050"/>
                  </a:lnTo>
                  <a:lnTo>
                    <a:pt x="1416050" y="0"/>
                  </a:lnTo>
                  <a:cubicBezTo>
                    <a:pt x="2198116" y="0"/>
                    <a:pt x="2832100" y="633984"/>
                    <a:pt x="2832100" y="1416050"/>
                  </a:cubicBezTo>
                  <a:lnTo>
                    <a:pt x="2813050" y="1416050"/>
                  </a:lnTo>
                  <a:lnTo>
                    <a:pt x="2832100" y="1416050"/>
                  </a:lnTo>
                  <a:cubicBezTo>
                    <a:pt x="2832100" y="2198116"/>
                    <a:pt x="2198116" y="2832100"/>
                    <a:pt x="1416050" y="2832100"/>
                  </a:cubicBezTo>
                  <a:lnTo>
                    <a:pt x="1416050" y="2813050"/>
                  </a:lnTo>
                  <a:lnTo>
                    <a:pt x="1416050" y="2832100"/>
                  </a:lnTo>
                  <a:cubicBezTo>
                    <a:pt x="633984" y="2832100"/>
                    <a:pt x="0" y="2198116"/>
                    <a:pt x="0" y="1416050"/>
                  </a:cubicBezTo>
                  <a:lnTo>
                    <a:pt x="19050" y="1416050"/>
                  </a:lnTo>
                  <a:lnTo>
                    <a:pt x="38100" y="1416050"/>
                  </a:lnTo>
                  <a:lnTo>
                    <a:pt x="19050" y="1416050"/>
                  </a:lnTo>
                  <a:lnTo>
                    <a:pt x="0" y="1416050"/>
                  </a:lnTo>
                  <a:moveTo>
                    <a:pt x="38100" y="1416050"/>
                  </a:moveTo>
                  <a:cubicBezTo>
                    <a:pt x="38100" y="1426591"/>
                    <a:pt x="29591" y="1435100"/>
                    <a:pt x="19050" y="1435100"/>
                  </a:cubicBezTo>
                  <a:cubicBezTo>
                    <a:pt x="8509" y="1435100"/>
                    <a:pt x="0" y="1426591"/>
                    <a:pt x="0" y="1416050"/>
                  </a:cubicBezTo>
                  <a:cubicBezTo>
                    <a:pt x="0" y="1405509"/>
                    <a:pt x="8509" y="1397000"/>
                    <a:pt x="19050" y="1397000"/>
                  </a:cubicBezTo>
                  <a:cubicBezTo>
                    <a:pt x="29591" y="1397000"/>
                    <a:pt x="38100" y="1405509"/>
                    <a:pt x="38100" y="1416050"/>
                  </a:cubicBezTo>
                  <a:cubicBezTo>
                    <a:pt x="38100" y="2177034"/>
                    <a:pt x="655066" y="2794000"/>
                    <a:pt x="1416050" y="2794000"/>
                  </a:cubicBezTo>
                  <a:cubicBezTo>
                    <a:pt x="2177034" y="2794000"/>
                    <a:pt x="2794000" y="2177034"/>
                    <a:pt x="2794000" y="1416050"/>
                  </a:cubicBezTo>
                  <a:cubicBezTo>
                    <a:pt x="2794000" y="655066"/>
                    <a:pt x="2177034" y="38100"/>
                    <a:pt x="1416050" y="38100"/>
                  </a:cubicBezTo>
                  <a:lnTo>
                    <a:pt x="1416050" y="19050"/>
                  </a:lnTo>
                  <a:lnTo>
                    <a:pt x="1416050" y="38100"/>
                  </a:lnTo>
                  <a:cubicBezTo>
                    <a:pt x="655066" y="38100"/>
                    <a:pt x="38100" y="655066"/>
                    <a:pt x="38100" y="1416050"/>
                  </a:cubicBezTo>
                  <a:close/>
                </a:path>
              </a:pathLst>
            </a:custGeom>
            <a:solidFill>
              <a:srgbClr val="FFFFFF"/>
            </a:solidFill>
          </p:spPr>
        </p:sp>
      </p:grpSp>
      <p:sp>
        <p:nvSpPr>
          <p:cNvPr name="Freeform 13" id="13"/>
          <p:cNvSpPr/>
          <p:nvPr/>
        </p:nvSpPr>
        <p:spPr>
          <a:xfrm flipH="false" flipV="false" rot="-5400000">
            <a:off x="10034965" y="4072752"/>
            <a:ext cx="6474578" cy="3896519"/>
          </a:xfrm>
          <a:custGeom>
            <a:avLst/>
            <a:gdLst/>
            <a:ahLst/>
            <a:cxnLst/>
            <a:rect r="r" b="b" t="t" l="l"/>
            <a:pathLst>
              <a:path h="3896519" w="6474578">
                <a:moveTo>
                  <a:pt x="0" y="0"/>
                </a:moveTo>
                <a:lnTo>
                  <a:pt x="6474578" y="0"/>
                </a:lnTo>
                <a:lnTo>
                  <a:pt x="6474578" y="3896518"/>
                </a:lnTo>
                <a:lnTo>
                  <a:pt x="0" y="38965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12276882" y="3420679"/>
            <a:ext cx="2124093" cy="2124093"/>
            <a:chOff x="0" y="0"/>
            <a:chExt cx="2832124" cy="2832124"/>
          </a:xfrm>
        </p:grpSpPr>
        <p:sp>
          <p:nvSpPr>
            <p:cNvPr name="Freeform 15" id="15"/>
            <p:cNvSpPr/>
            <p:nvPr/>
          </p:nvSpPr>
          <p:spPr>
            <a:xfrm flipH="false" flipV="false" rot="0">
              <a:off x="19050" y="19050"/>
              <a:ext cx="2794000" cy="2794000"/>
            </a:xfrm>
            <a:custGeom>
              <a:avLst/>
              <a:gdLst/>
              <a:ahLst/>
              <a:cxnLst/>
              <a:rect r="r" b="b" t="t" l="l"/>
              <a:pathLst>
                <a:path h="2794000" w="2794000">
                  <a:moveTo>
                    <a:pt x="0" y="1397000"/>
                  </a:moveTo>
                  <a:cubicBezTo>
                    <a:pt x="0" y="625475"/>
                    <a:pt x="625475" y="0"/>
                    <a:pt x="1397000" y="0"/>
                  </a:cubicBezTo>
                  <a:cubicBezTo>
                    <a:pt x="2168525" y="0"/>
                    <a:pt x="2794000" y="625475"/>
                    <a:pt x="2794000" y="1397000"/>
                  </a:cubicBezTo>
                  <a:cubicBezTo>
                    <a:pt x="2794000" y="2168525"/>
                    <a:pt x="2168525" y="2794000"/>
                    <a:pt x="1397000" y="2794000"/>
                  </a:cubicBezTo>
                  <a:cubicBezTo>
                    <a:pt x="625475" y="2794000"/>
                    <a:pt x="0" y="2168525"/>
                    <a:pt x="0" y="1397000"/>
                  </a:cubicBezTo>
                  <a:close/>
                </a:path>
              </a:pathLst>
            </a:custGeom>
            <a:blipFill>
              <a:blip r:embed="rId6"/>
              <a:stretch>
                <a:fillRect l="-10736" t="-681" r="-10737" b="-682"/>
              </a:stretch>
            </a:blipFill>
          </p:spPr>
        </p:sp>
        <p:sp>
          <p:nvSpPr>
            <p:cNvPr name="Freeform 16" id="16"/>
            <p:cNvSpPr/>
            <p:nvPr/>
          </p:nvSpPr>
          <p:spPr>
            <a:xfrm flipH="false" flipV="false" rot="0">
              <a:off x="0" y="0"/>
              <a:ext cx="2832100" cy="2832100"/>
            </a:xfrm>
            <a:custGeom>
              <a:avLst/>
              <a:gdLst/>
              <a:ahLst/>
              <a:cxnLst/>
              <a:rect r="r" b="b" t="t" l="l"/>
              <a:pathLst>
                <a:path h="2832100" w="2832100">
                  <a:moveTo>
                    <a:pt x="0" y="1416050"/>
                  </a:moveTo>
                  <a:cubicBezTo>
                    <a:pt x="0" y="633984"/>
                    <a:pt x="633984" y="0"/>
                    <a:pt x="1416050" y="0"/>
                  </a:cubicBezTo>
                  <a:lnTo>
                    <a:pt x="1416050" y="19050"/>
                  </a:lnTo>
                  <a:lnTo>
                    <a:pt x="1416050" y="0"/>
                  </a:lnTo>
                  <a:cubicBezTo>
                    <a:pt x="2198116" y="0"/>
                    <a:pt x="2832100" y="633984"/>
                    <a:pt x="2832100" y="1416050"/>
                  </a:cubicBezTo>
                  <a:lnTo>
                    <a:pt x="2813050" y="1416050"/>
                  </a:lnTo>
                  <a:lnTo>
                    <a:pt x="2832100" y="1416050"/>
                  </a:lnTo>
                  <a:cubicBezTo>
                    <a:pt x="2832100" y="2198116"/>
                    <a:pt x="2198116" y="2832100"/>
                    <a:pt x="1416050" y="2832100"/>
                  </a:cubicBezTo>
                  <a:lnTo>
                    <a:pt x="1416050" y="2813050"/>
                  </a:lnTo>
                  <a:lnTo>
                    <a:pt x="1416050" y="2832100"/>
                  </a:lnTo>
                  <a:cubicBezTo>
                    <a:pt x="633984" y="2832100"/>
                    <a:pt x="0" y="2198116"/>
                    <a:pt x="0" y="1416050"/>
                  </a:cubicBezTo>
                  <a:lnTo>
                    <a:pt x="19050" y="1416050"/>
                  </a:lnTo>
                  <a:lnTo>
                    <a:pt x="38100" y="1416050"/>
                  </a:lnTo>
                  <a:lnTo>
                    <a:pt x="19050" y="1416050"/>
                  </a:lnTo>
                  <a:lnTo>
                    <a:pt x="0" y="1416050"/>
                  </a:lnTo>
                  <a:moveTo>
                    <a:pt x="38100" y="1416050"/>
                  </a:moveTo>
                  <a:cubicBezTo>
                    <a:pt x="38100" y="1426591"/>
                    <a:pt x="29591" y="1435100"/>
                    <a:pt x="19050" y="1435100"/>
                  </a:cubicBezTo>
                  <a:cubicBezTo>
                    <a:pt x="8509" y="1435100"/>
                    <a:pt x="0" y="1426591"/>
                    <a:pt x="0" y="1416050"/>
                  </a:cubicBezTo>
                  <a:cubicBezTo>
                    <a:pt x="0" y="1405509"/>
                    <a:pt x="8509" y="1397000"/>
                    <a:pt x="19050" y="1397000"/>
                  </a:cubicBezTo>
                  <a:cubicBezTo>
                    <a:pt x="29591" y="1397000"/>
                    <a:pt x="38100" y="1405509"/>
                    <a:pt x="38100" y="1416050"/>
                  </a:cubicBezTo>
                  <a:cubicBezTo>
                    <a:pt x="38100" y="2177034"/>
                    <a:pt x="655066" y="2794000"/>
                    <a:pt x="1416050" y="2794000"/>
                  </a:cubicBezTo>
                  <a:cubicBezTo>
                    <a:pt x="2177034" y="2794000"/>
                    <a:pt x="2794000" y="2177034"/>
                    <a:pt x="2794000" y="1416050"/>
                  </a:cubicBezTo>
                  <a:cubicBezTo>
                    <a:pt x="2794000" y="655066"/>
                    <a:pt x="2177034" y="38100"/>
                    <a:pt x="1416050" y="38100"/>
                  </a:cubicBezTo>
                  <a:lnTo>
                    <a:pt x="1416050" y="19050"/>
                  </a:lnTo>
                  <a:lnTo>
                    <a:pt x="1416050" y="38100"/>
                  </a:lnTo>
                  <a:cubicBezTo>
                    <a:pt x="655066" y="38100"/>
                    <a:pt x="38100" y="655066"/>
                    <a:pt x="38100" y="1416050"/>
                  </a:cubicBezTo>
                  <a:close/>
                </a:path>
              </a:pathLst>
            </a:custGeom>
            <a:solidFill>
              <a:srgbClr val="FFFFFF"/>
            </a:solidFill>
          </p:spPr>
        </p:sp>
      </p:grpSp>
      <p:grpSp>
        <p:nvGrpSpPr>
          <p:cNvPr name="Group 17" id="17"/>
          <p:cNvGrpSpPr/>
          <p:nvPr/>
        </p:nvGrpSpPr>
        <p:grpSpPr>
          <a:xfrm rot="0">
            <a:off x="3601932" y="7934641"/>
            <a:ext cx="11245215" cy="972501"/>
            <a:chOff x="0" y="0"/>
            <a:chExt cx="14993620" cy="1296668"/>
          </a:xfrm>
        </p:grpSpPr>
        <p:sp>
          <p:nvSpPr>
            <p:cNvPr name="Freeform 18" id="18"/>
            <p:cNvSpPr/>
            <p:nvPr/>
          </p:nvSpPr>
          <p:spPr>
            <a:xfrm flipH="false" flipV="false" rot="0">
              <a:off x="0" y="-1524"/>
              <a:ext cx="14993621" cy="1299845"/>
            </a:xfrm>
            <a:custGeom>
              <a:avLst/>
              <a:gdLst/>
              <a:ahLst/>
              <a:cxnLst/>
              <a:rect r="r" b="b" t="t" l="l"/>
              <a:pathLst>
                <a:path h="1299845" w="14993621">
                  <a:moveTo>
                    <a:pt x="5715" y="636143"/>
                  </a:moveTo>
                  <a:lnTo>
                    <a:pt x="652399" y="6858"/>
                  </a:lnTo>
                  <a:cubicBezTo>
                    <a:pt x="657987" y="1524"/>
                    <a:pt x="666115" y="0"/>
                    <a:pt x="673100" y="3048"/>
                  </a:cubicBezTo>
                  <a:cubicBezTo>
                    <a:pt x="680085" y="6096"/>
                    <a:pt x="684784" y="12954"/>
                    <a:pt x="684784" y="20574"/>
                  </a:cubicBezTo>
                  <a:lnTo>
                    <a:pt x="684784" y="335153"/>
                  </a:lnTo>
                  <a:lnTo>
                    <a:pt x="665734" y="335153"/>
                  </a:lnTo>
                  <a:lnTo>
                    <a:pt x="665734" y="316103"/>
                  </a:lnTo>
                  <a:lnTo>
                    <a:pt x="14327887" y="316103"/>
                  </a:lnTo>
                  <a:lnTo>
                    <a:pt x="14327887" y="335153"/>
                  </a:lnTo>
                  <a:lnTo>
                    <a:pt x="14308837" y="335153"/>
                  </a:lnTo>
                  <a:lnTo>
                    <a:pt x="14308837" y="20574"/>
                  </a:lnTo>
                  <a:cubicBezTo>
                    <a:pt x="14308837" y="12954"/>
                    <a:pt x="14313408" y="5969"/>
                    <a:pt x="14320521" y="3048"/>
                  </a:cubicBezTo>
                  <a:cubicBezTo>
                    <a:pt x="14327632" y="127"/>
                    <a:pt x="14335761" y="1651"/>
                    <a:pt x="14341222" y="6985"/>
                  </a:cubicBezTo>
                  <a:lnTo>
                    <a:pt x="14987905" y="636270"/>
                  </a:lnTo>
                  <a:cubicBezTo>
                    <a:pt x="14991589" y="639826"/>
                    <a:pt x="14993621" y="644779"/>
                    <a:pt x="14993621" y="649986"/>
                  </a:cubicBezTo>
                  <a:cubicBezTo>
                    <a:pt x="14993621" y="655193"/>
                    <a:pt x="14991589" y="660019"/>
                    <a:pt x="14987905" y="663702"/>
                  </a:cubicBezTo>
                  <a:lnTo>
                    <a:pt x="14341222" y="1292987"/>
                  </a:lnTo>
                  <a:cubicBezTo>
                    <a:pt x="14335761" y="1298321"/>
                    <a:pt x="14327632" y="1299845"/>
                    <a:pt x="14320521" y="1296924"/>
                  </a:cubicBezTo>
                  <a:cubicBezTo>
                    <a:pt x="14313408" y="1294003"/>
                    <a:pt x="14308837" y="1287018"/>
                    <a:pt x="14308837" y="1279398"/>
                  </a:cubicBezTo>
                  <a:lnTo>
                    <a:pt x="14308837" y="964438"/>
                  </a:lnTo>
                  <a:lnTo>
                    <a:pt x="14327887" y="964438"/>
                  </a:lnTo>
                  <a:lnTo>
                    <a:pt x="14327887" y="983488"/>
                  </a:lnTo>
                  <a:lnTo>
                    <a:pt x="665734" y="983488"/>
                  </a:lnTo>
                  <a:lnTo>
                    <a:pt x="665734" y="964438"/>
                  </a:lnTo>
                  <a:lnTo>
                    <a:pt x="684784" y="964438"/>
                  </a:lnTo>
                  <a:lnTo>
                    <a:pt x="684784" y="1279144"/>
                  </a:lnTo>
                  <a:cubicBezTo>
                    <a:pt x="684784" y="1286764"/>
                    <a:pt x="680212" y="1293749"/>
                    <a:pt x="673100" y="1296670"/>
                  </a:cubicBezTo>
                  <a:cubicBezTo>
                    <a:pt x="665988" y="1299591"/>
                    <a:pt x="657860" y="1298067"/>
                    <a:pt x="652399" y="1292733"/>
                  </a:cubicBezTo>
                  <a:lnTo>
                    <a:pt x="5715" y="663448"/>
                  </a:lnTo>
                  <a:cubicBezTo>
                    <a:pt x="2032" y="659892"/>
                    <a:pt x="0" y="654939"/>
                    <a:pt x="0" y="649859"/>
                  </a:cubicBezTo>
                  <a:cubicBezTo>
                    <a:pt x="0" y="644779"/>
                    <a:pt x="2032" y="639826"/>
                    <a:pt x="5715" y="636143"/>
                  </a:cubicBezTo>
                  <a:moveTo>
                    <a:pt x="32258" y="663448"/>
                  </a:moveTo>
                  <a:lnTo>
                    <a:pt x="19050" y="649859"/>
                  </a:lnTo>
                  <a:lnTo>
                    <a:pt x="32385" y="636143"/>
                  </a:lnTo>
                  <a:lnTo>
                    <a:pt x="679069" y="1265428"/>
                  </a:lnTo>
                  <a:lnTo>
                    <a:pt x="665734" y="1279144"/>
                  </a:lnTo>
                  <a:lnTo>
                    <a:pt x="646684" y="1279144"/>
                  </a:lnTo>
                  <a:lnTo>
                    <a:pt x="646684" y="964438"/>
                  </a:lnTo>
                  <a:cubicBezTo>
                    <a:pt x="646684" y="953897"/>
                    <a:pt x="655193" y="945388"/>
                    <a:pt x="665734" y="945388"/>
                  </a:cubicBezTo>
                  <a:lnTo>
                    <a:pt x="14327887" y="945388"/>
                  </a:lnTo>
                  <a:cubicBezTo>
                    <a:pt x="14338427" y="945388"/>
                    <a:pt x="14346937" y="953897"/>
                    <a:pt x="14346937" y="964438"/>
                  </a:cubicBezTo>
                  <a:lnTo>
                    <a:pt x="14346937" y="1279144"/>
                  </a:lnTo>
                  <a:lnTo>
                    <a:pt x="14327887" y="1279144"/>
                  </a:lnTo>
                  <a:lnTo>
                    <a:pt x="14314551" y="1265428"/>
                  </a:lnTo>
                  <a:lnTo>
                    <a:pt x="14961236" y="636143"/>
                  </a:lnTo>
                  <a:lnTo>
                    <a:pt x="14974571" y="649859"/>
                  </a:lnTo>
                  <a:lnTo>
                    <a:pt x="14961236" y="663575"/>
                  </a:lnTo>
                  <a:lnTo>
                    <a:pt x="14314551" y="34290"/>
                  </a:lnTo>
                  <a:lnTo>
                    <a:pt x="14327887" y="20574"/>
                  </a:lnTo>
                  <a:lnTo>
                    <a:pt x="14346937" y="20574"/>
                  </a:lnTo>
                  <a:lnTo>
                    <a:pt x="14346937" y="335153"/>
                  </a:lnTo>
                  <a:cubicBezTo>
                    <a:pt x="14346937" y="345694"/>
                    <a:pt x="14338427" y="354203"/>
                    <a:pt x="14327887" y="354203"/>
                  </a:cubicBezTo>
                  <a:lnTo>
                    <a:pt x="665734" y="354203"/>
                  </a:lnTo>
                  <a:cubicBezTo>
                    <a:pt x="655193" y="354203"/>
                    <a:pt x="646684" y="345694"/>
                    <a:pt x="646684" y="335153"/>
                  </a:cubicBezTo>
                  <a:lnTo>
                    <a:pt x="646684" y="20574"/>
                  </a:lnTo>
                  <a:lnTo>
                    <a:pt x="665734" y="20574"/>
                  </a:lnTo>
                  <a:lnTo>
                    <a:pt x="679069" y="34290"/>
                  </a:lnTo>
                  <a:lnTo>
                    <a:pt x="32385" y="663448"/>
                  </a:lnTo>
                  <a:close/>
                </a:path>
              </a:pathLst>
            </a:custGeom>
            <a:solidFill>
              <a:srgbClr val="FFFFFF"/>
            </a:solidFill>
          </p:spPr>
        </p:sp>
      </p:grpSp>
      <p:grpSp>
        <p:nvGrpSpPr>
          <p:cNvPr name="Group 19" id="19"/>
          <p:cNvGrpSpPr/>
          <p:nvPr/>
        </p:nvGrpSpPr>
        <p:grpSpPr>
          <a:xfrm rot="4776270">
            <a:off x="15887263" y="5378257"/>
            <a:ext cx="6085270" cy="608527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5757">
                    <a:alpha val="70000"/>
                  </a:srgbClr>
                </a:gs>
                <a:gs pos="100000">
                  <a:srgbClr val="8C52FF">
                    <a:alpha val="70000"/>
                  </a:srgbClr>
                </a:gs>
              </a:gsLst>
              <a:lin ang="0"/>
            </a:gra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22" id="22"/>
          <p:cNvSpPr/>
          <p:nvPr/>
        </p:nvSpPr>
        <p:spPr>
          <a:xfrm flipH="false" flipV="false" rot="0">
            <a:off x="1799531" y="8626662"/>
            <a:ext cx="979763" cy="1148976"/>
          </a:xfrm>
          <a:custGeom>
            <a:avLst/>
            <a:gdLst/>
            <a:ahLst/>
            <a:cxnLst/>
            <a:rect r="r" b="b" t="t" l="l"/>
            <a:pathLst>
              <a:path h="1148976" w="979763">
                <a:moveTo>
                  <a:pt x="0" y="0"/>
                </a:moveTo>
                <a:lnTo>
                  <a:pt x="979763" y="0"/>
                </a:lnTo>
                <a:lnTo>
                  <a:pt x="979763" y="1148976"/>
                </a:lnTo>
                <a:lnTo>
                  <a:pt x="0" y="11489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1066800" y="8626662"/>
            <a:ext cx="979763" cy="1148976"/>
          </a:xfrm>
          <a:custGeom>
            <a:avLst/>
            <a:gdLst/>
            <a:ahLst/>
            <a:cxnLst/>
            <a:rect r="r" b="b" t="t" l="l"/>
            <a:pathLst>
              <a:path h="1148976" w="979763">
                <a:moveTo>
                  <a:pt x="0" y="0"/>
                </a:moveTo>
                <a:lnTo>
                  <a:pt x="979763" y="0"/>
                </a:lnTo>
                <a:lnTo>
                  <a:pt x="979763" y="1148976"/>
                </a:lnTo>
                <a:lnTo>
                  <a:pt x="0" y="11489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15997788" y="696397"/>
            <a:ext cx="1039324" cy="1218823"/>
          </a:xfrm>
          <a:custGeom>
            <a:avLst/>
            <a:gdLst/>
            <a:ahLst/>
            <a:cxnLst/>
            <a:rect r="r" b="b" t="t" l="l"/>
            <a:pathLst>
              <a:path h="1218823" w="1039324">
                <a:moveTo>
                  <a:pt x="0" y="0"/>
                </a:moveTo>
                <a:lnTo>
                  <a:pt x="1039323" y="0"/>
                </a:lnTo>
                <a:lnTo>
                  <a:pt x="1039323" y="1218824"/>
                </a:lnTo>
                <a:lnTo>
                  <a:pt x="0" y="12188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0">
            <a:off x="15220513" y="696397"/>
            <a:ext cx="1039324" cy="1218823"/>
          </a:xfrm>
          <a:custGeom>
            <a:avLst/>
            <a:gdLst/>
            <a:ahLst/>
            <a:cxnLst/>
            <a:rect r="r" b="b" t="t" l="l"/>
            <a:pathLst>
              <a:path h="1218823" w="1039324">
                <a:moveTo>
                  <a:pt x="0" y="0"/>
                </a:moveTo>
                <a:lnTo>
                  <a:pt x="1039324" y="0"/>
                </a:lnTo>
                <a:lnTo>
                  <a:pt x="1039324" y="1218824"/>
                </a:lnTo>
                <a:lnTo>
                  <a:pt x="0" y="12188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3750291" y="6240097"/>
            <a:ext cx="2587523" cy="1012740"/>
          </a:xfrm>
          <a:prstGeom prst="rect">
            <a:avLst/>
          </a:prstGeom>
        </p:spPr>
        <p:txBody>
          <a:bodyPr anchor="t" rtlCol="false" tIns="0" lIns="0" bIns="0" rIns="0">
            <a:spAutoFit/>
          </a:bodyPr>
          <a:lstStyle/>
          <a:p>
            <a:pPr algn="ctr">
              <a:lnSpc>
                <a:spcPts val="3815"/>
              </a:lnSpc>
            </a:pPr>
            <a:r>
              <a:rPr lang="en-US" sz="3532">
                <a:solidFill>
                  <a:srgbClr val="FFFFFF"/>
                </a:solidFill>
                <a:latin typeface="Luthier Bold"/>
              </a:rPr>
              <a:t>AMAN VERMA</a:t>
            </a:r>
          </a:p>
        </p:txBody>
      </p:sp>
      <p:sp>
        <p:nvSpPr>
          <p:cNvPr name="TextBox 27" id="27"/>
          <p:cNvSpPr txBox="true"/>
          <p:nvPr/>
        </p:nvSpPr>
        <p:spPr>
          <a:xfrm rot="0">
            <a:off x="7635299" y="6218718"/>
            <a:ext cx="3053060" cy="1017308"/>
          </a:xfrm>
          <a:prstGeom prst="rect">
            <a:avLst/>
          </a:prstGeom>
        </p:spPr>
        <p:txBody>
          <a:bodyPr anchor="t" rtlCol="false" tIns="0" lIns="0" bIns="0" rIns="0">
            <a:spAutoFit/>
          </a:bodyPr>
          <a:lstStyle/>
          <a:p>
            <a:pPr algn="ctr">
              <a:lnSpc>
                <a:spcPts val="3832"/>
              </a:lnSpc>
            </a:pPr>
            <a:r>
              <a:rPr lang="en-US" sz="3548">
                <a:solidFill>
                  <a:srgbClr val="FFFFFF"/>
                </a:solidFill>
                <a:latin typeface="Luthier Bold"/>
              </a:rPr>
              <a:t>AYUSH KARAN</a:t>
            </a:r>
          </a:p>
        </p:txBody>
      </p:sp>
      <p:sp>
        <p:nvSpPr>
          <p:cNvPr name="TextBox 28" id="28"/>
          <p:cNvSpPr txBox="true"/>
          <p:nvPr/>
        </p:nvSpPr>
        <p:spPr>
          <a:xfrm rot="0">
            <a:off x="11913581" y="6240097"/>
            <a:ext cx="2895465" cy="995928"/>
          </a:xfrm>
          <a:prstGeom prst="rect">
            <a:avLst/>
          </a:prstGeom>
        </p:spPr>
        <p:txBody>
          <a:bodyPr anchor="t" rtlCol="false" tIns="0" lIns="0" bIns="0" rIns="0">
            <a:spAutoFit/>
          </a:bodyPr>
          <a:lstStyle/>
          <a:p>
            <a:pPr algn="ctr">
              <a:lnSpc>
                <a:spcPts val="3802"/>
              </a:lnSpc>
            </a:pPr>
            <a:r>
              <a:rPr lang="en-US" sz="3521">
                <a:solidFill>
                  <a:srgbClr val="FFFFFF"/>
                </a:solidFill>
                <a:latin typeface="Luthier Bold"/>
              </a:rPr>
              <a:t>MEENAKSHI DEWANGAN</a:t>
            </a:r>
          </a:p>
        </p:txBody>
      </p:sp>
      <p:sp>
        <p:nvSpPr>
          <p:cNvPr name="TextBox 29" id="29"/>
          <p:cNvSpPr txBox="true"/>
          <p:nvPr/>
        </p:nvSpPr>
        <p:spPr>
          <a:xfrm rot="0">
            <a:off x="4914290" y="752475"/>
            <a:ext cx="8463765" cy="1485900"/>
          </a:xfrm>
          <a:prstGeom prst="rect">
            <a:avLst/>
          </a:prstGeom>
        </p:spPr>
        <p:txBody>
          <a:bodyPr anchor="t" rtlCol="false" tIns="0" lIns="0" bIns="0" rIns="0">
            <a:spAutoFit/>
          </a:bodyPr>
          <a:lstStyle/>
          <a:p>
            <a:pPr algn="ctr">
              <a:lnSpc>
                <a:spcPts val="9720"/>
              </a:lnSpc>
            </a:pPr>
            <a:r>
              <a:rPr lang="en-US" sz="8100">
                <a:solidFill>
                  <a:srgbClr val="F2F2F2"/>
                </a:solidFill>
                <a:latin typeface="Rundeck Texture"/>
              </a:rPr>
              <a:t>OUR TEAM</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333035" y="-1705565"/>
            <a:ext cx="13698130" cy="1369813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3EE3">
                <a:alpha val="41961"/>
              </a:srgbClr>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5298256" y="1289624"/>
            <a:ext cx="7767688" cy="7707752"/>
            <a:chOff x="0" y="0"/>
            <a:chExt cx="812800" cy="806528"/>
          </a:xfrm>
        </p:grpSpPr>
        <p:sp>
          <p:nvSpPr>
            <p:cNvPr name="Freeform 7" id="7"/>
            <p:cNvSpPr/>
            <p:nvPr/>
          </p:nvSpPr>
          <p:spPr>
            <a:xfrm flipH="false" flipV="false" rot="0">
              <a:off x="0" y="0"/>
              <a:ext cx="812800" cy="806528"/>
            </a:xfrm>
            <a:custGeom>
              <a:avLst/>
              <a:gdLst/>
              <a:ahLst/>
              <a:cxnLst/>
              <a:rect r="r" b="b" t="t" l="l"/>
              <a:pathLst>
                <a:path h="806528" w="812800">
                  <a:moveTo>
                    <a:pt x="406400" y="0"/>
                  </a:moveTo>
                  <a:cubicBezTo>
                    <a:pt x="181951" y="0"/>
                    <a:pt x="0" y="180548"/>
                    <a:pt x="0" y="403264"/>
                  </a:cubicBezTo>
                  <a:cubicBezTo>
                    <a:pt x="0" y="625981"/>
                    <a:pt x="181951" y="806528"/>
                    <a:pt x="406400" y="806528"/>
                  </a:cubicBezTo>
                  <a:cubicBezTo>
                    <a:pt x="630849" y="806528"/>
                    <a:pt x="812800" y="625981"/>
                    <a:pt x="812800" y="403264"/>
                  </a:cubicBezTo>
                  <a:cubicBezTo>
                    <a:pt x="812800" y="180548"/>
                    <a:pt x="630849" y="0"/>
                    <a:pt x="406400" y="0"/>
                  </a:cubicBezTo>
                  <a:close/>
                </a:path>
              </a:pathLst>
            </a:custGeom>
            <a:gradFill rotWithShape="true">
              <a:gsLst>
                <a:gs pos="0">
                  <a:srgbClr val="254CFF">
                    <a:alpha val="100000"/>
                  </a:srgbClr>
                </a:gs>
                <a:gs pos="100000">
                  <a:srgbClr val="FD1CA6">
                    <a:alpha val="100000"/>
                  </a:srgbClr>
                </a:gs>
              </a:gsLst>
              <a:path path="circle">
                <a:fillToRect l="0" r="100000" t="0" b="100000"/>
              </a:path>
              <a:tileRect r="0" l="-100000" b="0" t="-100000"/>
            </a:gra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4738629" y="2421397"/>
            <a:ext cx="9321364" cy="2238271"/>
          </a:xfrm>
          <a:prstGeom prst="rect">
            <a:avLst/>
          </a:prstGeom>
        </p:spPr>
        <p:txBody>
          <a:bodyPr anchor="t" rtlCol="false" tIns="0" lIns="0" bIns="0" rIns="0">
            <a:spAutoFit/>
          </a:bodyPr>
          <a:lstStyle/>
          <a:p>
            <a:pPr algn="ctr">
              <a:lnSpc>
                <a:spcPts val="18290"/>
              </a:lnSpc>
            </a:pPr>
            <a:r>
              <a:rPr lang="en-US" sz="13064">
                <a:solidFill>
                  <a:srgbClr val="FFFFFF"/>
                </a:solidFill>
                <a:latin typeface="Solway Bold"/>
              </a:rPr>
              <a:t>Thank you </a:t>
            </a:r>
          </a:p>
        </p:txBody>
      </p:sp>
      <p:sp>
        <p:nvSpPr>
          <p:cNvPr name="TextBox 10" id="10"/>
          <p:cNvSpPr txBox="true"/>
          <p:nvPr/>
        </p:nvSpPr>
        <p:spPr>
          <a:xfrm rot="0">
            <a:off x="4228007" y="6277307"/>
            <a:ext cx="9492854" cy="1076097"/>
          </a:xfrm>
          <a:prstGeom prst="rect">
            <a:avLst/>
          </a:prstGeom>
        </p:spPr>
        <p:txBody>
          <a:bodyPr anchor="t" rtlCol="false" tIns="0" lIns="0" bIns="0" rIns="0">
            <a:spAutoFit/>
          </a:bodyPr>
          <a:lstStyle/>
          <a:p>
            <a:pPr algn="ctr">
              <a:lnSpc>
                <a:spcPts val="8896"/>
              </a:lnSpc>
            </a:pPr>
            <a:r>
              <a:rPr lang="en-US" sz="6354">
                <a:solidFill>
                  <a:srgbClr val="FFFFFF"/>
                </a:solidFill>
                <a:latin typeface="Archive"/>
              </a:rPr>
              <a:t>Team Triton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23" t="0" r="-323" b="0"/>
            </a:stretch>
          </a:blipFill>
        </p:spPr>
      </p:sp>
      <p:sp>
        <p:nvSpPr>
          <p:cNvPr name="TextBox 3" id="3"/>
          <p:cNvSpPr txBox="true"/>
          <p:nvPr/>
        </p:nvSpPr>
        <p:spPr>
          <a:xfrm rot="0">
            <a:off x="5113300" y="1913257"/>
            <a:ext cx="10246240" cy="1049968"/>
          </a:xfrm>
          <a:prstGeom prst="rect">
            <a:avLst/>
          </a:prstGeom>
        </p:spPr>
        <p:txBody>
          <a:bodyPr anchor="t" rtlCol="false" tIns="0" lIns="0" bIns="0" rIns="0">
            <a:spAutoFit/>
          </a:bodyPr>
          <a:lstStyle/>
          <a:p>
            <a:pPr algn="ctr">
              <a:lnSpc>
                <a:spcPts val="6913"/>
              </a:lnSpc>
            </a:pPr>
            <a:r>
              <a:rPr lang="en-US" sz="5760">
                <a:solidFill>
                  <a:srgbClr val="FFFFFF"/>
                </a:solidFill>
                <a:latin typeface="Rundeck Texture"/>
              </a:rPr>
              <a:t>PROBLEM STATEMENT:</a:t>
            </a:r>
          </a:p>
        </p:txBody>
      </p:sp>
      <p:sp>
        <p:nvSpPr>
          <p:cNvPr name="TextBox 4" id="4"/>
          <p:cNvSpPr txBox="true"/>
          <p:nvPr/>
        </p:nvSpPr>
        <p:spPr>
          <a:xfrm rot="0">
            <a:off x="3525504" y="5051385"/>
            <a:ext cx="10709347" cy="2498948"/>
          </a:xfrm>
          <a:prstGeom prst="rect">
            <a:avLst/>
          </a:prstGeom>
        </p:spPr>
        <p:txBody>
          <a:bodyPr anchor="t" rtlCol="false" tIns="0" lIns="0" bIns="0" rIns="0">
            <a:spAutoFit/>
          </a:bodyPr>
          <a:lstStyle/>
          <a:p>
            <a:pPr algn="just">
              <a:lnSpc>
                <a:spcPts val="3908"/>
              </a:lnSpc>
            </a:pPr>
            <a:r>
              <a:rPr lang="en-US" sz="3619" spc="140">
                <a:solidFill>
                  <a:srgbClr val="FFFFFF"/>
                </a:solidFill>
                <a:latin typeface="Luthier"/>
              </a:rPr>
              <a:t>As the vendors don’t have a proper track about popular foods ordered at a point of time in the day makes them unable to pre-prepare the food items required. Come up with a dashboard where they can manage this all.</a:t>
            </a:r>
          </a:p>
        </p:txBody>
      </p:sp>
      <p:sp>
        <p:nvSpPr>
          <p:cNvPr name="TextBox 5" id="5"/>
          <p:cNvSpPr txBox="true"/>
          <p:nvPr/>
        </p:nvSpPr>
        <p:spPr>
          <a:xfrm rot="0">
            <a:off x="3535029" y="4135715"/>
            <a:ext cx="5382667" cy="824229"/>
          </a:xfrm>
          <a:prstGeom prst="rect">
            <a:avLst/>
          </a:prstGeom>
        </p:spPr>
        <p:txBody>
          <a:bodyPr anchor="t" rtlCol="false" tIns="0" lIns="0" bIns="0" rIns="0">
            <a:spAutoFit/>
          </a:bodyPr>
          <a:lstStyle/>
          <a:p>
            <a:pPr algn="ctr">
              <a:lnSpc>
                <a:spcPts val="6020"/>
              </a:lnSpc>
            </a:pPr>
            <a:r>
              <a:rPr lang="en-US" sz="4300">
                <a:solidFill>
                  <a:srgbClr val="FFFFFF"/>
                </a:solidFill>
                <a:latin typeface="Times New Roman Bold"/>
              </a:rPr>
              <a:t>CROWD ANALYSER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sp>
        <p:nvSpPr>
          <p:cNvPr name="TextBox 3" id="3"/>
          <p:cNvSpPr txBox="true"/>
          <p:nvPr/>
        </p:nvSpPr>
        <p:spPr>
          <a:xfrm rot="0">
            <a:off x="1202034" y="2468638"/>
            <a:ext cx="15514320" cy="5695950"/>
          </a:xfrm>
          <a:prstGeom prst="rect">
            <a:avLst/>
          </a:prstGeom>
        </p:spPr>
        <p:txBody>
          <a:bodyPr anchor="t" rtlCol="false" tIns="0" lIns="0" bIns="0" rIns="0">
            <a:spAutoFit/>
          </a:bodyPr>
          <a:lstStyle/>
          <a:p>
            <a:pPr algn="just">
              <a:lnSpc>
                <a:spcPts val="4439"/>
              </a:lnSpc>
            </a:pPr>
            <a:r>
              <a:rPr lang="en-US" sz="3699">
                <a:solidFill>
                  <a:srgbClr val="FFFFFF"/>
                </a:solidFill>
                <a:latin typeface="Times New Roman"/>
              </a:rPr>
              <a:t>The basic problems for the given problem statements is tackled by a Power BI Dashboard i.e. designed to help food vendors, prepare food items in advance based on the most popular and usual orders at that point of time in the day. Creating a Power BI dashboard to manage popular food orders throughout the day can provide vendors with valuable insights, improve operational efficiency, reduce costs, enhance customer satisfaction, and give them a competitive edge in the food service industry. It helps vendors overcome challenges related to data visibility, food preparation, inventory management, and decision-making.</a:t>
            </a:r>
          </a:p>
          <a:p>
            <a:pPr algn="just">
              <a:lnSpc>
                <a:spcPts val="443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sp>
        <p:nvSpPr>
          <p:cNvPr name="Freeform 3" id="3"/>
          <p:cNvSpPr/>
          <p:nvPr/>
        </p:nvSpPr>
        <p:spPr>
          <a:xfrm flipH="false" flipV="false" rot="0">
            <a:off x="828675" y="1618876"/>
            <a:ext cx="16738199" cy="8330333"/>
          </a:xfrm>
          <a:custGeom>
            <a:avLst/>
            <a:gdLst/>
            <a:ahLst/>
            <a:cxnLst/>
            <a:rect r="r" b="b" t="t" l="l"/>
            <a:pathLst>
              <a:path h="8330333" w="16738199">
                <a:moveTo>
                  <a:pt x="0" y="0"/>
                </a:moveTo>
                <a:lnTo>
                  <a:pt x="16738199" y="0"/>
                </a:lnTo>
                <a:lnTo>
                  <a:pt x="16738199" y="8330332"/>
                </a:lnTo>
                <a:lnTo>
                  <a:pt x="0" y="8330332"/>
                </a:lnTo>
                <a:lnTo>
                  <a:pt x="0" y="0"/>
                </a:lnTo>
                <a:close/>
              </a:path>
            </a:pathLst>
          </a:custGeom>
          <a:blipFill>
            <a:blip r:embed="rId3"/>
            <a:stretch>
              <a:fillRect l="0" t="-3577" r="0" b="-9390"/>
            </a:stretch>
          </a:blipFill>
        </p:spPr>
      </p:sp>
      <p:sp>
        <p:nvSpPr>
          <p:cNvPr name="TextBox 4" id="4"/>
          <p:cNvSpPr txBox="true"/>
          <p:nvPr/>
        </p:nvSpPr>
        <p:spPr>
          <a:xfrm rot="0">
            <a:off x="1470119" y="503111"/>
            <a:ext cx="15347762" cy="1013078"/>
          </a:xfrm>
          <a:prstGeom prst="rect">
            <a:avLst/>
          </a:prstGeom>
        </p:spPr>
        <p:txBody>
          <a:bodyPr anchor="t" rtlCol="false" tIns="0" lIns="0" bIns="0" rIns="0">
            <a:spAutoFit/>
          </a:bodyPr>
          <a:lstStyle/>
          <a:p>
            <a:pPr algn="ctr">
              <a:lnSpc>
                <a:spcPts val="7667"/>
              </a:lnSpc>
            </a:pPr>
            <a:r>
              <a:rPr lang="en-US" sz="7099" spc="274">
                <a:solidFill>
                  <a:srgbClr val="FFFFFF"/>
                </a:solidFill>
                <a:latin typeface="The Seasons Bold"/>
              </a:rPr>
              <a:t>Excel Sheet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 t="0" r="-144" b="0"/>
            </a:stretch>
          </a:blipFill>
        </p:spPr>
      </p:sp>
      <p:sp>
        <p:nvSpPr>
          <p:cNvPr name="Freeform 3" id="3"/>
          <p:cNvSpPr/>
          <p:nvPr/>
        </p:nvSpPr>
        <p:spPr>
          <a:xfrm flipH="false" flipV="false" rot="0">
            <a:off x="2261279" y="2052638"/>
            <a:ext cx="14008797" cy="7849563"/>
          </a:xfrm>
          <a:custGeom>
            <a:avLst/>
            <a:gdLst/>
            <a:ahLst/>
            <a:cxnLst/>
            <a:rect r="r" b="b" t="t" l="l"/>
            <a:pathLst>
              <a:path h="7849563" w="14008797">
                <a:moveTo>
                  <a:pt x="0" y="0"/>
                </a:moveTo>
                <a:lnTo>
                  <a:pt x="14008797" y="0"/>
                </a:lnTo>
                <a:lnTo>
                  <a:pt x="14008797" y="7849563"/>
                </a:lnTo>
                <a:lnTo>
                  <a:pt x="0" y="7849563"/>
                </a:lnTo>
                <a:lnTo>
                  <a:pt x="0" y="0"/>
                </a:lnTo>
                <a:close/>
              </a:path>
            </a:pathLst>
          </a:custGeom>
          <a:blipFill>
            <a:blip r:embed="rId3"/>
            <a:stretch>
              <a:fillRect l="-19521" t="0" r="-19541" b="-1080"/>
            </a:stretch>
          </a:blipFill>
        </p:spPr>
      </p:sp>
      <p:sp>
        <p:nvSpPr>
          <p:cNvPr name="TextBox 4" id="4"/>
          <p:cNvSpPr txBox="true"/>
          <p:nvPr/>
        </p:nvSpPr>
        <p:spPr>
          <a:xfrm rot="0">
            <a:off x="3116210" y="557212"/>
            <a:ext cx="12400372" cy="1495425"/>
          </a:xfrm>
          <a:prstGeom prst="rect">
            <a:avLst/>
          </a:prstGeom>
        </p:spPr>
        <p:txBody>
          <a:bodyPr anchor="t" rtlCol="false" tIns="0" lIns="0" bIns="0" rIns="0">
            <a:spAutoFit/>
          </a:bodyPr>
          <a:lstStyle/>
          <a:p>
            <a:pPr algn="ctr">
              <a:lnSpc>
                <a:spcPts val="10439"/>
              </a:lnSpc>
            </a:pPr>
            <a:r>
              <a:rPr lang="en-US" sz="8699">
                <a:solidFill>
                  <a:srgbClr val="FFFFFF"/>
                </a:solidFill>
                <a:latin typeface="Gill Sans Bold"/>
              </a:rPr>
              <a:t>DASHBOARD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 t="0" r="-144" b="0"/>
            </a:stretch>
          </a:blipFill>
        </p:spPr>
      </p:sp>
      <p:sp>
        <p:nvSpPr>
          <p:cNvPr name="TextBox 3" id="3"/>
          <p:cNvSpPr txBox="true"/>
          <p:nvPr/>
        </p:nvSpPr>
        <p:spPr>
          <a:xfrm rot="0">
            <a:off x="3116210" y="652463"/>
            <a:ext cx="13446032" cy="1409700"/>
          </a:xfrm>
          <a:prstGeom prst="rect">
            <a:avLst/>
          </a:prstGeom>
        </p:spPr>
        <p:txBody>
          <a:bodyPr anchor="t" rtlCol="false" tIns="0" lIns="0" bIns="0" rIns="0">
            <a:spAutoFit/>
          </a:bodyPr>
          <a:lstStyle/>
          <a:p>
            <a:pPr algn="ctr">
              <a:lnSpc>
                <a:spcPts val="9839"/>
              </a:lnSpc>
            </a:pPr>
            <a:r>
              <a:rPr lang="en-US" sz="8199">
                <a:solidFill>
                  <a:srgbClr val="FFFFFF"/>
                </a:solidFill>
                <a:latin typeface="Gill Sans Bold"/>
              </a:rPr>
              <a:t>Dashboard Components </a:t>
            </a:r>
          </a:p>
        </p:txBody>
      </p:sp>
      <p:sp>
        <p:nvSpPr>
          <p:cNvPr name="TextBox 4" id="4"/>
          <p:cNvSpPr txBox="true"/>
          <p:nvPr/>
        </p:nvSpPr>
        <p:spPr>
          <a:xfrm rot="0">
            <a:off x="0" y="2434105"/>
            <a:ext cx="6400908" cy="1685925"/>
          </a:xfrm>
          <a:prstGeom prst="rect">
            <a:avLst/>
          </a:prstGeom>
        </p:spPr>
        <p:txBody>
          <a:bodyPr anchor="t" rtlCol="false" tIns="0" lIns="0" bIns="0" rIns="0">
            <a:spAutoFit/>
          </a:bodyPr>
          <a:lstStyle/>
          <a:p>
            <a:pPr algn="ctr">
              <a:lnSpc>
                <a:spcPts val="6239"/>
              </a:lnSpc>
            </a:pPr>
            <a:r>
              <a:rPr lang="en-US" sz="5199">
                <a:solidFill>
                  <a:srgbClr val="FFFFFF"/>
                </a:solidFill>
                <a:latin typeface="Times New Roman Bold"/>
              </a:rPr>
              <a:t>1. Date Range Selector:</a:t>
            </a:r>
          </a:p>
        </p:txBody>
      </p:sp>
      <p:sp>
        <p:nvSpPr>
          <p:cNvPr name="Freeform 5" id="5"/>
          <p:cNvSpPr/>
          <p:nvPr/>
        </p:nvSpPr>
        <p:spPr>
          <a:xfrm flipH="false" flipV="false" rot="0">
            <a:off x="7899702" y="2974676"/>
            <a:ext cx="10134975" cy="5610123"/>
          </a:xfrm>
          <a:custGeom>
            <a:avLst/>
            <a:gdLst/>
            <a:ahLst/>
            <a:cxnLst/>
            <a:rect r="r" b="b" t="t" l="l"/>
            <a:pathLst>
              <a:path h="5610123" w="10134975">
                <a:moveTo>
                  <a:pt x="0" y="0"/>
                </a:moveTo>
                <a:lnTo>
                  <a:pt x="10134975" y="0"/>
                </a:lnTo>
                <a:lnTo>
                  <a:pt x="10134975" y="5610124"/>
                </a:lnTo>
                <a:lnTo>
                  <a:pt x="0" y="5610124"/>
                </a:lnTo>
                <a:lnTo>
                  <a:pt x="0" y="0"/>
                </a:lnTo>
                <a:close/>
              </a:path>
            </a:pathLst>
          </a:custGeom>
          <a:blipFill>
            <a:blip r:embed="rId3"/>
            <a:stretch>
              <a:fillRect l="-17623" t="0" r="-18286" b="0"/>
            </a:stretch>
          </a:blipFill>
        </p:spPr>
      </p:sp>
      <p:grpSp>
        <p:nvGrpSpPr>
          <p:cNvPr name="Group 6" id="6"/>
          <p:cNvGrpSpPr/>
          <p:nvPr/>
        </p:nvGrpSpPr>
        <p:grpSpPr>
          <a:xfrm rot="0">
            <a:off x="12976714" y="2786530"/>
            <a:ext cx="2918597" cy="1668582"/>
            <a:chOff x="0" y="0"/>
            <a:chExt cx="3891462" cy="2224775"/>
          </a:xfrm>
        </p:grpSpPr>
        <p:sp>
          <p:nvSpPr>
            <p:cNvPr name="Freeform 7" id="7"/>
            <p:cNvSpPr/>
            <p:nvPr/>
          </p:nvSpPr>
          <p:spPr>
            <a:xfrm flipH="false" flipV="false" rot="0">
              <a:off x="0" y="0"/>
              <a:ext cx="3891461" cy="2224775"/>
            </a:xfrm>
            <a:custGeom>
              <a:avLst/>
              <a:gdLst/>
              <a:ahLst/>
              <a:cxnLst/>
              <a:rect r="r" b="b" t="t" l="l"/>
              <a:pathLst>
                <a:path h="2224775" w="3891461">
                  <a:moveTo>
                    <a:pt x="0" y="381168"/>
                  </a:moveTo>
                  <a:cubicBezTo>
                    <a:pt x="0" y="170618"/>
                    <a:pt x="220229" y="0"/>
                    <a:pt x="491648" y="0"/>
                  </a:cubicBezTo>
                  <a:lnTo>
                    <a:pt x="3399813" y="0"/>
                  </a:lnTo>
                  <a:lnTo>
                    <a:pt x="3399813" y="15558"/>
                  </a:lnTo>
                  <a:lnTo>
                    <a:pt x="3399813" y="0"/>
                  </a:lnTo>
                  <a:cubicBezTo>
                    <a:pt x="3671233" y="0"/>
                    <a:pt x="3891461" y="170618"/>
                    <a:pt x="3891461" y="381168"/>
                  </a:cubicBezTo>
                  <a:lnTo>
                    <a:pt x="3871465" y="381168"/>
                  </a:lnTo>
                  <a:lnTo>
                    <a:pt x="3891461" y="381168"/>
                  </a:lnTo>
                  <a:lnTo>
                    <a:pt x="3891461" y="1843608"/>
                  </a:lnTo>
                  <a:lnTo>
                    <a:pt x="3871465" y="1843608"/>
                  </a:lnTo>
                  <a:lnTo>
                    <a:pt x="3891461" y="1843608"/>
                  </a:lnTo>
                  <a:cubicBezTo>
                    <a:pt x="3891461" y="2054157"/>
                    <a:pt x="3671233" y="2224775"/>
                    <a:pt x="3399813" y="2224775"/>
                  </a:cubicBezTo>
                  <a:lnTo>
                    <a:pt x="3399813" y="2209217"/>
                  </a:lnTo>
                  <a:lnTo>
                    <a:pt x="3399813" y="2224775"/>
                  </a:lnTo>
                  <a:lnTo>
                    <a:pt x="491648" y="2224775"/>
                  </a:lnTo>
                  <a:lnTo>
                    <a:pt x="491648" y="2209217"/>
                  </a:lnTo>
                  <a:lnTo>
                    <a:pt x="491648" y="2224775"/>
                  </a:lnTo>
                  <a:cubicBezTo>
                    <a:pt x="220229" y="2224775"/>
                    <a:pt x="0" y="2054157"/>
                    <a:pt x="0" y="1843608"/>
                  </a:cubicBezTo>
                  <a:lnTo>
                    <a:pt x="0" y="381168"/>
                  </a:lnTo>
                  <a:lnTo>
                    <a:pt x="19997" y="381168"/>
                  </a:lnTo>
                  <a:lnTo>
                    <a:pt x="0" y="381168"/>
                  </a:lnTo>
                  <a:moveTo>
                    <a:pt x="39993" y="381168"/>
                  </a:moveTo>
                  <a:lnTo>
                    <a:pt x="39993" y="1843608"/>
                  </a:lnTo>
                  <a:lnTo>
                    <a:pt x="19997" y="1843608"/>
                  </a:lnTo>
                  <a:lnTo>
                    <a:pt x="39993" y="1843608"/>
                  </a:lnTo>
                  <a:cubicBezTo>
                    <a:pt x="39993" y="2036836"/>
                    <a:pt x="242092" y="2193660"/>
                    <a:pt x="491648" y="2193660"/>
                  </a:cubicBezTo>
                  <a:lnTo>
                    <a:pt x="3399813" y="2193660"/>
                  </a:lnTo>
                  <a:cubicBezTo>
                    <a:pt x="3649370" y="2193660"/>
                    <a:pt x="3851468" y="2036836"/>
                    <a:pt x="3851468" y="1843608"/>
                  </a:cubicBezTo>
                  <a:lnTo>
                    <a:pt x="3851468" y="381168"/>
                  </a:lnTo>
                  <a:cubicBezTo>
                    <a:pt x="3851468" y="187939"/>
                    <a:pt x="3649370" y="31116"/>
                    <a:pt x="3399813" y="31116"/>
                  </a:cubicBezTo>
                  <a:lnTo>
                    <a:pt x="491648" y="31116"/>
                  </a:lnTo>
                  <a:lnTo>
                    <a:pt x="491648" y="15558"/>
                  </a:lnTo>
                  <a:lnTo>
                    <a:pt x="491648" y="31116"/>
                  </a:lnTo>
                  <a:cubicBezTo>
                    <a:pt x="242092" y="31116"/>
                    <a:pt x="39993" y="187939"/>
                    <a:pt x="39993" y="381168"/>
                  </a:cubicBezTo>
                  <a:close/>
                </a:path>
              </a:pathLst>
            </a:custGeom>
            <a:solidFill>
              <a:srgbClr val="FFFFFF"/>
            </a:solidFill>
          </p:spPr>
        </p:sp>
      </p:grpSp>
      <p:sp>
        <p:nvSpPr>
          <p:cNvPr name="AutoShape 8" id="8"/>
          <p:cNvSpPr/>
          <p:nvPr/>
        </p:nvSpPr>
        <p:spPr>
          <a:xfrm flipH="true">
            <a:off x="5485193" y="2923373"/>
            <a:ext cx="7840656" cy="432226"/>
          </a:xfrm>
          <a:prstGeom prst="line">
            <a:avLst/>
          </a:prstGeom>
          <a:ln cap="rnd" w="95250">
            <a:solidFill>
              <a:srgbClr val="FFFFFF"/>
            </a:solidFill>
            <a:prstDash val="solid"/>
            <a:headEnd type="none" len="sm" w="sm"/>
            <a:tailEnd type="triangle" len="med" w="lg"/>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 t="0" r="-144" b="0"/>
            </a:stretch>
          </a:blipFill>
        </p:spPr>
      </p:sp>
      <p:sp>
        <p:nvSpPr>
          <p:cNvPr name="TextBox 3" id="3"/>
          <p:cNvSpPr txBox="true"/>
          <p:nvPr/>
        </p:nvSpPr>
        <p:spPr>
          <a:xfrm rot="0">
            <a:off x="3116210" y="652463"/>
            <a:ext cx="13446032" cy="1409700"/>
          </a:xfrm>
          <a:prstGeom prst="rect">
            <a:avLst/>
          </a:prstGeom>
        </p:spPr>
        <p:txBody>
          <a:bodyPr anchor="t" rtlCol="false" tIns="0" lIns="0" bIns="0" rIns="0">
            <a:spAutoFit/>
          </a:bodyPr>
          <a:lstStyle/>
          <a:p>
            <a:pPr algn="ctr">
              <a:lnSpc>
                <a:spcPts val="9839"/>
              </a:lnSpc>
            </a:pPr>
            <a:r>
              <a:rPr lang="en-US" sz="8199">
                <a:solidFill>
                  <a:srgbClr val="FFFFFF"/>
                </a:solidFill>
                <a:latin typeface="Gill Sans Bold"/>
              </a:rPr>
              <a:t>Dashboard Components </a:t>
            </a:r>
          </a:p>
        </p:txBody>
      </p:sp>
      <p:sp>
        <p:nvSpPr>
          <p:cNvPr name="Freeform 4" id="4"/>
          <p:cNvSpPr/>
          <p:nvPr/>
        </p:nvSpPr>
        <p:spPr>
          <a:xfrm flipH="false" flipV="false" rot="0">
            <a:off x="7899702" y="2974676"/>
            <a:ext cx="10134975" cy="5610123"/>
          </a:xfrm>
          <a:custGeom>
            <a:avLst/>
            <a:gdLst/>
            <a:ahLst/>
            <a:cxnLst/>
            <a:rect r="r" b="b" t="t" l="l"/>
            <a:pathLst>
              <a:path h="5610123" w="10134975">
                <a:moveTo>
                  <a:pt x="0" y="0"/>
                </a:moveTo>
                <a:lnTo>
                  <a:pt x="10134975" y="0"/>
                </a:lnTo>
                <a:lnTo>
                  <a:pt x="10134975" y="5610124"/>
                </a:lnTo>
                <a:lnTo>
                  <a:pt x="0" y="5610124"/>
                </a:lnTo>
                <a:lnTo>
                  <a:pt x="0" y="0"/>
                </a:lnTo>
                <a:close/>
              </a:path>
            </a:pathLst>
          </a:custGeom>
          <a:blipFill>
            <a:blip r:embed="rId3"/>
            <a:stretch>
              <a:fillRect l="-17623" t="0" r="-18286" b="0"/>
            </a:stretch>
          </a:blipFill>
        </p:spPr>
      </p:sp>
      <p:sp>
        <p:nvSpPr>
          <p:cNvPr name="AutoShape 5" id="5"/>
          <p:cNvSpPr/>
          <p:nvPr/>
        </p:nvSpPr>
        <p:spPr>
          <a:xfrm flipH="true">
            <a:off x="5229162" y="2767329"/>
            <a:ext cx="11075519" cy="644732"/>
          </a:xfrm>
          <a:prstGeom prst="line">
            <a:avLst/>
          </a:prstGeom>
          <a:ln cap="rnd" w="95250">
            <a:solidFill>
              <a:srgbClr val="FFFFFF"/>
            </a:solidFill>
            <a:prstDash val="solid"/>
            <a:headEnd type="none" len="sm" w="sm"/>
            <a:tailEnd type="triangle" len="med" w="lg"/>
          </a:ln>
        </p:spPr>
      </p:sp>
      <p:grpSp>
        <p:nvGrpSpPr>
          <p:cNvPr name="Group 6" id="6"/>
          <p:cNvGrpSpPr/>
          <p:nvPr/>
        </p:nvGrpSpPr>
        <p:grpSpPr>
          <a:xfrm rot="0">
            <a:off x="15736205" y="2643655"/>
            <a:ext cx="2298471" cy="2070128"/>
            <a:chOff x="0" y="0"/>
            <a:chExt cx="3064629" cy="2760171"/>
          </a:xfrm>
        </p:grpSpPr>
        <p:sp>
          <p:nvSpPr>
            <p:cNvPr name="Freeform 7" id="7"/>
            <p:cNvSpPr/>
            <p:nvPr/>
          </p:nvSpPr>
          <p:spPr>
            <a:xfrm flipH="false" flipV="false" rot="0">
              <a:off x="0" y="0"/>
              <a:ext cx="3064628" cy="2760171"/>
            </a:xfrm>
            <a:custGeom>
              <a:avLst/>
              <a:gdLst/>
              <a:ahLst/>
              <a:cxnLst/>
              <a:rect r="r" b="b" t="t" l="l"/>
              <a:pathLst>
                <a:path h="2760171" w="3064628">
                  <a:moveTo>
                    <a:pt x="0" y="472896"/>
                  </a:moveTo>
                  <a:cubicBezTo>
                    <a:pt x="0" y="211677"/>
                    <a:pt x="173436" y="0"/>
                    <a:pt x="387186" y="0"/>
                  </a:cubicBezTo>
                  <a:lnTo>
                    <a:pt x="2677442" y="0"/>
                  </a:lnTo>
                  <a:lnTo>
                    <a:pt x="2677442" y="19302"/>
                  </a:lnTo>
                  <a:lnTo>
                    <a:pt x="2677442" y="0"/>
                  </a:lnTo>
                  <a:cubicBezTo>
                    <a:pt x="2891192" y="0"/>
                    <a:pt x="3064628" y="211677"/>
                    <a:pt x="3064628" y="472896"/>
                  </a:cubicBezTo>
                  <a:lnTo>
                    <a:pt x="3048880" y="472896"/>
                  </a:lnTo>
                  <a:lnTo>
                    <a:pt x="3064628" y="472896"/>
                  </a:lnTo>
                  <a:lnTo>
                    <a:pt x="3064628" y="2287275"/>
                  </a:lnTo>
                  <a:lnTo>
                    <a:pt x="3048880" y="2287275"/>
                  </a:lnTo>
                  <a:lnTo>
                    <a:pt x="3064628" y="2287275"/>
                  </a:lnTo>
                  <a:cubicBezTo>
                    <a:pt x="3064628" y="2548494"/>
                    <a:pt x="2891192" y="2760171"/>
                    <a:pt x="2677442" y="2760171"/>
                  </a:cubicBezTo>
                  <a:lnTo>
                    <a:pt x="2677442" y="2740869"/>
                  </a:lnTo>
                  <a:lnTo>
                    <a:pt x="2677442" y="2760171"/>
                  </a:lnTo>
                  <a:lnTo>
                    <a:pt x="387186" y="2760171"/>
                  </a:lnTo>
                  <a:lnTo>
                    <a:pt x="387186" y="2740869"/>
                  </a:lnTo>
                  <a:lnTo>
                    <a:pt x="387186" y="2760171"/>
                  </a:lnTo>
                  <a:cubicBezTo>
                    <a:pt x="173436" y="2760171"/>
                    <a:pt x="0" y="2548494"/>
                    <a:pt x="0" y="2287275"/>
                  </a:cubicBezTo>
                  <a:lnTo>
                    <a:pt x="0" y="472896"/>
                  </a:lnTo>
                  <a:lnTo>
                    <a:pt x="15748" y="472896"/>
                  </a:lnTo>
                  <a:lnTo>
                    <a:pt x="0" y="472896"/>
                  </a:lnTo>
                  <a:moveTo>
                    <a:pt x="31496" y="472896"/>
                  </a:moveTo>
                  <a:lnTo>
                    <a:pt x="31496" y="2287275"/>
                  </a:lnTo>
                  <a:lnTo>
                    <a:pt x="15748" y="2287275"/>
                  </a:lnTo>
                  <a:lnTo>
                    <a:pt x="31496" y="2287275"/>
                  </a:lnTo>
                  <a:cubicBezTo>
                    <a:pt x="31496" y="2527004"/>
                    <a:pt x="190653" y="2721567"/>
                    <a:pt x="387186" y="2721567"/>
                  </a:cubicBezTo>
                  <a:lnTo>
                    <a:pt x="2677442" y="2721567"/>
                  </a:lnTo>
                  <a:cubicBezTo>
                    <a:pt x="2873974" y="2721567"/>
                    <a:pt x="3033132" y="2527004"/>
                    <a:pt x="3033132" y="2287275"/>
                  </a:cubicBezTo>
                  <a:lnTo>
                    <a:pt x="3033132" y="472896"/>
                  </a:lnTo>
                  <a:cubicBezTo>
                    <a:pt x="3033132" y="233167"/>
                    <a:pt x="2873974" y="38604"/>
                    <a:pt x="2677442" y="38604"/>
                  </a:cubicBezTo>
                  <a:lnTo>
                    <a:pt x="387186" y="38604"/>
                  </a:lnTo>
                  <a:lnTo>
                    <a:pt x="387186" y="19302"/>
                  </a:lnTo>
                  <a:lnTo>
                    <a:pt x="387186" y="38604"/>
                  </a:lnTo>
                  <a:cubicBezTo>
                    <a:pt x="190653" y="38604"/>
                    <a:pt x="31496" y="233167"/>
                    <a:pt x="31496" y="472896"/>
                  </a:cubicBezTo>
                  <a:close/>
                </a:path>
              </a:pathLst>
            </a:custGeom>
            <a:solidFill>
              <a:srgbClr val="FFFFFF"/>
            </a:solidFill>
          </p:spPr>
        </p:sp>
      </p:grpSp>
      <p:sp>
        <p:nvSpPr>
          <p:cNvPr name="TextBox 8" id="8"/>
          <p:cNvSpPr txBox="true"/>
          <p:nvPr/>
        </p:nvSpPr>
        <p:spPr>
          <a:xfrm rot="0">
            <a:off x="287221" y="2516712"/>
            <a:ext cx="6400908" cy="1685925"/>
          </a:xfrm>
          <a:prstGeom prst="rect">
            <a:avLst/>
          </a:prstGeom>
        </p:spPr>
        <p:txBody>
          <a:bodyPr anchor="t" rtlCol="false" tIns="0" lIns="0" bIns="0" rIns="0">
            <a:spAutoFit/>
          </a:bodyPr>
          <a:lstStyle/>
          <a:p>
            <a:pPr algn="ctr">
              <a:lnSpc>
                <a:spcPts val="6239"/>
              </a:lnSpc>
            </a:pPr>
            <a:r>
              <a:rPr lang="en-US" sz="5199">
                <a:solidFill>
                  <a:srgbClr val="FFFFFF"/>
                </a:solidFill>
                <a:latin typeface="Times New Roman Bold"/>
              </a:rPr>
              <a:t>2. Food Division Selector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 t="0" r="-144" b="0"/>
            </a:stretch>
          </a:blipFill>
        </p:spPr>
      </p:sp>
      <p:sp>
        <p:nvSpPr>
          <p:cNvPr name="TextBox 3" id="3"/>
          <p:cNvSpPr txBox="true"/>
          <p:nvPr/>
        </p:nvSpPr>
        <p:spPr>
          <a:xfrm rot="0">
            <a:off x="3116210" y="639745"/>
            <a:ext cx="13446032" cy="1409700"/>
          </a:xfrm>
          <a:prstGeom prst="rect">
            <a:avLst/>
          </a:prstGeom>
        </p:spPr>
        <p:txBody>
          <a:bodyPr anchor="t" rtlCol="false" tIns="0" lIns="0" bIns="0" rIns="0">
            <a:spAutoFit/>
          </a:bodyPr>
          <a:lstStyle/>
          <a:p>
            <a:pPr algn="ctr">
              <a:lnSpc>
                <a:spcPts val="9839"/>
              </a:lnSpc>
            </a:pPr>
            <a:r>
              <a:rPr lang="en-US" sz="8199">
                <a:solidFill>
                  <a:srgbClr val="FFFFFF"/>
                </a:solidFill>
                <a:latin typeface="Gill Sans Bold"/>
              </a:rPr>
              <a:t>Dashboard Components </a:t>
            </a:r>
          </a:p>
        </p:txBody>
      </p:sp>
      <p:sp>
        <p:nvSpPr>
          <p:cNvPr name="Freeform 4" id="4"/>
          <p:cNvSpPr/>
          <p:nvPr/>
        </p:nvSpPr>
        <p:spPr>
          <a:xfrm flipH="false" flipV="false" rot="0">
            <a:off x="7937802" y="3021043"/>
            <a:ext cx="10134975" cy="5614908"/>
          </a:xfrm>
          <a:custGeom>
            <a:avLst/>
            <a:gdLst/>
            <a:ahLst/>
            <a:cxnLst/>
            <a:rect r="r" b="b" t="t" l="l"/>
            <a:pathLst>
              <a:path h="5614908" w="10134975">
                <a:moveTo>
                  <a:pt x="0" y="0"/>
                </a:moveTo>
                <a:lnTo>
                  <a:pt x="10134975" y="0"/>
                </a:lnTo>
                <a:lnTo>
                  <a:pt x="10134975" y="5614908"/>
                </a:lnTo>
                <a:lnTo>
                  <a:pt x="0" y="5614908"/>
                </a:lnTo>
                <a:lnTo>
                  <a:pt x="0" y="0"/>
                </a:lnTo>
                <a:close/>
              </a:path>
            </a:pathLst>
          </a:custGeom>
          <a:blipFill>
            <a:blip r:embed="rId3"/>
            <a:stretch>
              <a:fillRect l="-24799" t="-34678" r="-29966" b="-22382"/>
            </a:stretch>
          </a:blipFill>
        </p:spPr>
      </p:sp>
      <p:sp>
        <p:nvSpPr>
          <p:cNvPr name="AutoShape 5" id="5"/>
          <p:cNvSpPr/>
          <p:nvPr/>
        </p:nvSpPr>
        <p:spPr>
          <a:xfrm flipH="true" flipV="true">
            <a:off x="7272944" y="2930507"/>
            <a:ext cx="2307738" cy="3855415"/>
          </a:xfrm>
          <a:prstGeom prst="line">
            <a:avLst/>
          </a:prstGeom>
          <a:ln cap="rnd" w="95250">
            <a:solidFill>
              <a:srgbClr val="FFFFFF"/>
            </a:solidFill>
            <a:prstDash val="solid"/>
            <a:headEnd type="none" len="sm" w="sm"/>
            <a:tailEnd type="triangle" len="med" w="lg"/>
          </a:ln>
        </p:spPr>
      </p:sp>
      <p:grpSp>
        <p:nvGrpSpPr>
          <p:cNvPr name="Group 6" id="6"/>
          <p:cNvGrpSpPr/>
          <p:nvPr/>
        </p:nvGrpSpPr>
        <p:grpSpPr>
          <a:xfrm rot="0">
            <a:off x="7623569" y="6785922"/>
            <a:ext cx="3914225" cy="2043112"/>
            <a:chOff x="0" y="0"/>
            <a:chExt cx="5218967" cy="2724150"/>
          </a:xfrm>
        </p:grpSpPr>
        <p:sp>
          <p:nvSpPr>
            <p:cNvPr name="Freeform 7" id="7"/>
            <p:cNvSpPr/>
            <p:nvPr/>
          </p:nvSpPr>
          <p:spPr>
            <a:xfrm flipH="false" flipV="false" rot="0">
              <a:off x="0" y="0"/>
              <a:ext cx="5218965" cy="2724150"/>
            </a:xfrm>
            <a:custGeom>
              <a:avLst/>
              <a:gdLst/>
              <a:ahLst/>
              <a:cxnLst/>
              <a:rect r="r" b="b" t="t" l="l"/>
              <a:pathLst>
                <a:path h="2724150" w="5218965">
                  <a:moveTo>
                    <a:pt x="0" y="466725"/>
                  </a:moveTo>
                  <a:cubicBezTo>
                    <a:pt x="0" y="208915"/>
                    <a:pt x="295356" y="0"/>
                    <a:pt x="659366" y="0"/>
                  </a:cubicBezTo>
                  <a:lnTo>
                    <a:pt x="4559600" y="0"/>
                  </a:lnTo>
                  <a:lnTo>
                    <a:pt x="4559600" y="19050"/>
                  </a:lnTo>
                  <a:lnTo>
                    <a:pt x="4559600" y="0"/>
                  </a:lnTo>
                  <a:cubicBezTo>
                    <a:pt x="4923610" y="0"/>
                    <a:pt x="5218965" y="208915"/>
                    <a:pt x="5218965" y="466725"/>
                  </a:cubicBezTo>
                  <a:lnTo>
                    <a:pt x="5192147" y="466725"/>
                  </a:lnTo>
                  <a:lnTo>
                    <a:pt x="5218965" y="466725"/>
                  </a:lnTo>
                  <a:lnTo>
                    <a:pt x="5218965" y="2257425"/>
                  </a:lnTo>
                  <a:lnTo>
                    <a:pt x="5192147" y="2257425"/>
                  </a:lnTo>
                  <a:lnTo>
                    <a:pt x="5218965" y="2257425"/>
                  </a:lnTo>
                  <a:cubicBezTo>
                    <a:pt x="5218965" y="2515235"/>
                    <a:pt x="4923610" y="2724150"/>
                    <a:pt x="4559600" y="2724150"/>
                  </a:cubicBezTo>
                  <a:lnTo>
                    <a:pt x="4559600" y="2705100"/>
                  </a:lnTo>
                  <a:lnTo>
                    <a:pt x="4559600" y="2724150"/>
                  </a:lnTo>
                  <a:lnTo>
                    <a:pt x="659366" y="2724150"/>
                  </a:lnTo>
                  <a:lnTo>
                    <a:pt x="659366" y="2705100"/>
                  </a:lnTo>
                  <a:lnTo>
                    <a:pt x="659366" y="2724150"/>
                  </a:lnTo>
                  <a:cubicBezTo>
                    <a:pt x="295356" y="2724150"/>
                    <a:pt x="0" y="2515235"/>
                    <a:pt x="0" y="2257425"/>
                  </a:cubicBezTo>
                  <a:lnTo>
                    <a:pt x="0" y="466725"/>
                  </a:lnTo>
                  <a:lnTo>
                    <a:pt x="26818" y="466725"/>
                  </a:lnTo>
                  <a:lnTo>
                    <a:pt x="0" y="466725"/>
                  </a:lnTo>
                  <a:moveTo>
                    <a:pt x="53636" y="466725"/>
                  </a:moveTo>
                  <a:lnTo>
                    <a:pt x="53636" y="2257425"/>
                  </a:lnTo>
                  <a:lnTo>
                    <a:pt x="26818" y="2257425"/>
                  </a:lnTo>
                  <a:lnTo>
                    <a:pt x="53636" y="2257425"/>
                  </a:lnTo>
                  <a:cubicBezTo>
                    <a:pt x="53636" y="2494026"/>
                    <a:pt x="324677" y="2686050"/>
                    <a:pt x="659366" y="2686050"/>
                  </a:cubicBezTo>
                  <a:lnTo>
                    <a:pt x="4559600" y="2686050"/>
                  </a:lnTo>
                  <a:cubicBezTo>
                    <a:pt x="4894288" y="2686050"/>
                    <a:pt x="5165329" y="2494026"/>
                    <a:pt x="5165329" y="2257425"/>
                  </a:cubicBezTo>
                  <a:lnTo>
                    <a:pt x="5165329" y="466725"/>
                  </a:lnTo>
                  <a:cubicBezTo>
                    <a:pt x="5165329" y="230124"/>
                    <a:pt x="4894288" y="38100"/>
                    <a:pt x="4559600" y="38100"/>
                  </a:cubicBezTo>
                  <a:lnTo>
                    <a:pt x="659366" y="38100"/>
                  </a:lnTo>
                  <a:lnTo>
                    <a:pt x="659366" y="19050"/>
                  </a:lnTo>
                  <a:lnTo>
                    <a:pt x="659366" y="38100"/>
                  </a:lnTo>
                  <a:cubicBezTo>
                    <a:pt x="324677" y="38100"/>
                    <a:pt x="53636" y="230124"/>
                    <a:pt x="53636" y="466725"/>
                  </a:cubicBezTo>
                  <a:close/>
                </a:path>
              </a:pathLst>
            </a:custGeom>
            <a:solidFill>
              <a:srgbClr val="FFFFFF"/>
            </a:solidFill>
          </p:spPr>
        </p:sp>
      </p:grpSp>
      <p:sp>
        <p:nvSpPr>
          <p:cNvPr name="TextBox 8" id="8"/>
          <p:cNvSpPr txBox="true"/>
          <p:nvPr/>
        </p:nvSpPr>
        <p:spPr>
          <a:xfrm rot="0">
            <a:off x="609836" y="2430445"/>
            <a:ext cx="6663107" cy="895350"/>
          </a:xfrm>
          <a:prstGeom prst="rect">
            <a:avLst/>
          </a:prstGeom>
        </p:spPr>
        <p:txBody>
          <a:bodyPr anchor="t" rtlCol="false" tIns="0" lIns="0" bIns="0" rIns="0">
            <a:spAutoFit/>
          </a:bodyPr>
          <a:lstStyle/>
          <a:p>
            <a:pPr algn="ctr">
              <a:lnSpc>
                <a:spcPts val="6239"/>
              </a:lnSpc>
            </a:pPr>
            <a:r>
              <a:rPr lang="en-US" sz="5199">
                <a:solidFill>
                  <a:srgbClr val="FFFFFF"/>
                </a:solidFill>
                <a:latin typeface="Times New Roman Bold"/>
              </a:rPr>
              <a:t>3. Most Selling Item: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DAFwiflI8bA</dc:identifier>
  <dcterms:modified xsi:type="dcterms:W3CDTF">2011-08-01T06:04:30Z</dcterms:modified>
  <cp:revision>1</cp:revision>
  <dc:title>Sahyog Final.pptx</dc:title>
</cp:coreProperties>
</file>